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sldIdLst>
    <p:sldId id="266" r:id="rId5"/>
    <p:sldId id="299" r:id="rId6"/>
    <p:sldId id="268" r:id="rId7"/>
    <p:sldId id="305" r:id="rId8"/>
    <p:sldId id="267" r:id="rId9"/>
    <p:sldId id="286" r:id="rId10"/>
    <p:sldId id="285" r:id="rId11"/>
    <p:sldId id="257" r:id="rId12"/>
    <p:sldId id="283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4" r:id="rId26"/>
    <p:sldId id="302" r:id="rId27"/>
    <p:sldId id="307" r:id="rId28"/>
    <p:sldId id="282" r:id="rId29"/>
    <p:sldId id="308" r:id="rId30"/>
    <p:sldId id="287" r:id="rId31"/>
    <p:sldId id="280" r:id="rId32"/>
    <p:sldId id="288" r:id="rId33"/>
    <p:sldId id="289" r:id="rId34"/>
    <p:sldId id="290" r:id="rId35"/>
    <p:sldId id="291" r:id="rId36"/>
    <p:sldId id="292" r:id="rId37"/>
    <p:sldId id="295" r:id="rId38"/>
    <p:sldId id="300" r:id="rId39"/>
    <p:sldId id="294" r:id="rId40"/>
    <p:sldId id="296" r:id="rId41"/>
    <p:sldId id="297" r:id="rId42"/>
    <p:sldId id="309" r:id="rId43"/>
    <p:sldId id="293" r:id="rId44"/>
    <p:sldId id="301" r:id="rId45"/>
    <p:sldId id="304" r:id="rId46"/>
    <p:sldId id="306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4C73C-298C-4797-9B7C-C497E07630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739CE3-4FA4-4B0C-9E42-7959CD9AF6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</a:t>
          </a:r>
        </a:p>
      </dgm:t>
    </dgm:pt>
    <dgm:pt modelId="{868A5F5B-1EA3-418E-A271-9371A0E10DEB}" type="parTrans" cxnId="{EA00D525-D34A-4BC1-8C19-B7163ADB6D7C}">
      <dgm:prSet/>
      <dgm:spPr/>
      <dgm:t>
        <a:bodyPr/>
        <a:lstStyle/>
        <a:p>
          <a:endParaRPr lang="en-US"/>
        </a:p>
      </dgm:t>
    </dgm:pt>
    <dgm:pt modelId="{FF38DE40-30F2-4105-B483-99AA77F03C81}" type="sibTrans" cxnId="{EA00D525-D34A-4BC1-8C19-B7163ADB6D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69B217-D9A1-4DFC-BD3F-3AE38FA1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do people hunt?</a:t>
          </a:r>
        </a:p>
      </dgm:t>
    </dgm:pt>
    <dgm:pt modelId="{24A6ED22-090B-49F9-BFD6-B0EDD48D1C74}" type="parTrans" cxnId="{82D58810-0BE7-4479-B7EB-1B6A85DEF2A6}">
      <dgm:prSet/>
      <dgm:spPr/>
      <dgm:t>
        <a:bodyPr/>
        <a:lstStyle/>
        <a:p>
          <a:endParaRPr lang="en-US"/>
        </a:p>
      </dgm:t>
    </dgm:pt>
    <dgm:pt modelId="{1E1C12F9-4E44-429E-910E-47A328ED2DCA}" type="sibTrans" cxnId="{82D58810-0BE7-4479-B7EB-1B6A85DEF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259889-057D-4311-9BC1-C995F8087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up the (incident) scene</a:t>
          </a:r>
        </a:p>
      </dgm:t>
    </dgm:pt>
    <dgm:pt modelId="{827EB6ED-67B0-488A-A7CF-7B18F91FC1B2}" type="parTrans" cxnId="{49FB7AA4-751E-4B31-BC3C-7EFE38ACB52C}">
      <dgm:prSet/>
      <dgm:spPr/>
      <dgm:t>
        <a:bodyPr/>
        <a:lstStyle/>
        <a:p>
          <a:endParaRPr lang="en-US"/>
        </a:p>
      </dgm:t>
    </dgm:pt>
    <dgm:pt modelId="{66B33980-FB6B-43E6-BF0B-916BAED38055}" type="sibTrans" cxnId="{49FB7AA4-751E-4B31-BC3C-7EFE38ACB5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4B92AF-333C-4779-8DB5-3A8463C629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Let’s go hunting</a:t>
          </a:r>
        </a:p>
      </dgm:t>
    </dgm:pt>
    <dgm:pt modelId="{1A689A9D-6E2E-427D-A072-D089BBF1AE40}" type="parTrans" cxnId="{89CB21B5-39EE-4FA6-B2DD-020330C6B587}">
      <dgm:prSet/>
      <dgm:spPr/>
      <dgm:t>
        <a:bodyPr/>
        <a:lstStyle/>
        <a:p>
          <a:endParaRPr lang="en-US"/>
        </a:p>
      </dgm:t>
    </dgm:pt>
    <dgm:pt modelId="{56B3BC23-1B70-44CB-80CB-40E3818952F4}" type="sibTrans" cxnId="{89CB21B5-39EE-4FA6-B2DD-020330C6B5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2A5974-41D3-4839-8081-E303D7BD7D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Better hunting</a:t>
          </a:r>
        </a:p>
      </dgm:t>
    </dgm:pt>
    <dgm:pt modelId="{450E2B3E-D2A2-4654-96F5-C8D055C202B0}" type="parTrans" cxnId="{C2563027-0151-4AB2-B75A-2C3B16F26E60}">
      <dgm:prSet/>
      <dgm:spPr/>
      <dgm:t>
        <a:bodyPr/>
        <a:lstStyle/>
        <a:p>
          <a:endParaRPr lang="en-US"/>
        </a:p>
      </dgm:t>
    </dgm:pt>
    <dgm:pt modelId="{573DE118-8108-4A5C-8693-3A3346457CC9}" type="sibTrans" cxnId="{C2563027-0151-4AB2-B75A-2C3B16F26E60}">
      <dgm:prSet/>
      <dgm:spPr/>
      <dgm:t>
        <a:bodyPr/>
        <a:lstStyle/>
        <a:p>
          <a:endParaRPr lang="en-US"/>
        </a:p>
      </dgm:t>
    </dgm:pt>
    <dgm:pt modelId="{003854B4-8AB4-4455-B173-CF4B7E9C77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Don’t get hunted</a:t>
          </a:r>
        </a:p>
      </dgm:t>
    </dgm:pt>
    <dgm:pt modelId="{8953310A-FEAA-45C0-B2DA-2DA9DD34DB99}" type="parTrans" cxnId="{1408F16B-9DDA-4AEC-BEDA-6953F7D41BB2}">
      <dgm:prSet/>
      <dgm:spPr/>
      <dgm:t>
        <a:bodyPr/>
        <a:lstStyle/>
        <a:p>
          <a:endParaRPr lang="en-NL"/>
        </a:p>
      </dgm:t>
    </dgm:pt>
    <dgm:pt modelId="{4C5B8137-3EEE-4024-9F17-93C78C47D1FB}" type="sibTrans" cxnId="{1408F16B-9DDA-4AEC-BEDA-6953F7D41BB2}">
      <dgm:prSet/>
      <dgm:spPr/>
      <dgm:t>
        <a:bodyPr/>
        <a:lstStyle/>
        <a:p>
          <a:endParaRPr lang="en-NL"/>
        </a:p>
      </dgm:t>
    </dgm:pt>
    <dgm:pt modelId="{A26C70B9-E7C0-4C57-92C0-6896BD43AF3E}" type="pres">
      <dgm:prSet presAssocID="{B914C73C-298C-4797-9B7C-C497E0763033}" presName="root" presStyleCnt="0">
        <dgm:presLayoutVars>
          <dgm:dir/>
          <dgm:resizeHandles val="exact"/>
        </dgm:presLayoutVars>
      </dgm:prSet>
      <dgm:spPr/>
    </dgm:pt>
    <dgm:pt modelId="{9D613F16-5025-4758-97A1-E5C616897AD9}" type="pres">
      <dgm:prSet presAssocID="{02739CE3-4FA4-4B0C-9E42-7959CD9AF6E6}" presName="compNode" presStyleCnt="0"/>
      <dgm:spPr/>
    </dgm:pt>
    <dgm:pt modelId="{C7D1E730-CA93-403A-AD3E-A064DAF11F08}" type="pres">
      <dgm:prSet presAssocID="{02739CE3-4FA4-4B0C-9E42-7959CD9AF6E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host"/>
        </a:ext>
      </dgm:extLst>
    </dgm:pt>
    <dgm:pt modelId="{F4B6F108-0660-4F6E-9D30-7D19AA9620E1}" type="pres">
      <dgm:prSet presAssocID="{02739CE3-4FA4-4B0C-9E42-7959CD9AF6E6}" presName="spaceRect" presStyleCnt="0"/>
      <dgm:spPr/>
    </dgm:pt>
    <dgm:pt modelId="{75AB47FF-B968-458E-833A-7994339912F0}" type="pres">
      <dgm:prSet presAssocID="{02739CE3-4FA4-4B0C-9E42-7959CD9AF6E6}" presName="textRect" presStyleLbl="revTx" presStyleIdx="0" presStyleCnt="6">
        <dgm:presLayoutVars>
          <dgm:chMax val="1"/>
          <dgm:chPref val="1"/>
        </dgm:presLayoutVars>
      </dgm:prSet>
      <dgm:spPr/>
    </dgm:pt>
    <dgm:pt modelId="{3B9C370F-5261-457F-9308-6866E42BBCB6}" type="pres">
      <dgm:prSet presAssocID="{FF38DE40-30F2-4105-B483-99AA77F03C81}" presName="sibTrans" presStyleCnt="0"/>
      <dgm:spPr/>
    </dgm:pt>
    <dgm:pt modelId="{67008A38-73B2-4CA8-936E-C7952A6A49E9}" type="pres">
      <dgm:prSet presAssocID="{AF69B217-D9A1-4DFC-BD3F-3AE38FA11B8F}" presName="compNode" presStyleCnt="0"/>
      <dgm:spPr/>
    </dgm:pt>
    <dgm:pt modelId="{E8CB1F20-4C99-4B35-99C6-92BFBAD12D85}" type="pres">
      <dgm:prSet presAssocID="{AF69B217-D9A1-4DFC-BD3F-3AE38FA11B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0CF0BFCF-C08C-4042-BE03-1B8FB3BA56F8}" type="pres">
      <dgm:prSet presAssocID="{AF69B217-D9A1-4DFC-BD3F-3AE38FA11B8F}" presName="spaceRect" presStyleCnt="0"/>
      <dgm:spPr/>
    </dgm:pt>
    <dgm:pt modelId="{AC6CA320-399B-4F6F-8389-D40153D917C7}" type="pres">
      <dgm:prSet presAssocID="{AF69B217-D9A1-4DFC-BD3F-3AE38FA11B8F}" presName="textRect" presStyleLbl="revTx" presStyleIdx="1" presStyleCnt="6">
        <dgm:presLayoutVars>
          <dgm:chMax val="1"/>
          <dgm:chPref val="1"/>
        </dgm:presLayoutVars>
      </dgm:prSet>
      <dgm:spPr/>
    </dgm:pt>
    <dgm:pt modelId="{D2912D03-3186-4501-B7B3-96AD0DE008CE}" type="pres">
      <dgm:prSet presAssocID="{1E1C12F9-4E44-429E-910E-47A328ED2DCA}" presName="sibTrans" presStyleCnt="0"/>
      <dgm:spPr/>
    </dgm:pt>
    <dgm:pt modelId="{BA6109E3-0384-45A0-8A37-E51FEECC3A3A}" type="pres">
      <dgm:prSet presAssocID="{99259889-057D-4311-9BC1-C995F8087E2B}" presName="compNode" presStyleCnt="0"/>
      <dgm:spPr/>
    </dgm:pt>
    <dgm:pt modelId="{947A5354-6133-488E-A04E-A79B310A9D45}" type="pres">
      <dgm:prSet presAssocID="{99259889-057D-4311-9BC1-C995F8087E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B027DF42-A938-404C-8830-DC8B0CC4AA3D}" type="pres">
      <dgm:prSet presAssocID="{99259889-057D-4311-9BC1-C995F8087E2B}" presName="spaceRect" presStyleCnt="0"/>
      <dgm:spPr/>
    </dgm:pt>
    <dgm:pt modelId="{9758DD50-6FB6-46F9-8BE3-D31B177332EC}" type="pres">
      <dgm:prSet presAssocID="{99259889-057D-4311-9BC1-C995F8087E2B}" presName="textRect" presStyleLbl="revTx" presStyleIdx="2" presStyleCnt="6">
        <dgm:presLayoutVars>
          <dgm:chMax val="1"/>
          <dgm:chPref val="1"/>
        </dgm:presLayoutVars>
      </dgm:prSet>
      <dgm:spPr/>
    </dgm:pt>
    <dgm:pt modelId="{5C9BBC25-A050-4355-9D0B-0D099DA9321E}" type="pres">
      <dgm:prSet presAssocID="{66B33980-FB6B-43E6-BF0B-916BAED38055}" presName="sibTrans" presStyleCnt="0"/>
      <dgm:spPr/>
    </dgm:pt>
    <dgm:pt modelId="{654CD383-DDF7-40D9-A4D7-7E54FE3DEC2B}" type="pres">
      <dgm:prSet presAssocID="{D04B92AF-333C-4779-8DB5-3A8463C62912}" presName="compNode" presStyleCnt="0"/>
      <dgm:spPr/>
    </dgm:pt>
    <dgm:pt modelId="{3022479E-0917-4E13-8113-143D1E73993C}" type="pres">
      <dgm:prSet presAssocID="{D04B92AF-333C-4779-8DB5-3A8463C629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9C22D178-835D-4853-BB0C-44598187866F}" type="pres">
      <dgm:prSet presAssocID="{D04B92AF-333C-4779-8DB5-3A8463C62912}" presName="spaceRect" presStyleCnt="0"/>
      <dgm:spPr/>
    </dgm:pt>
    <dgm:pt modelId="{8B2BB651-8F40-41E3-83D7-EC010D8FC89C}" type="pres">
      <dgm:prSet presAssocID="{D04B92AF-333C-4779-8DB5-3A8463C62912}" presName="textRect" presStyleLbl="revTx" presStyleIdx="3" presStyleCnt="6">
        <dgm:presLayoutVars>
          <dgm:chMax val="1"/>
          <dgm:chPref val="1"/>
        </dgm:presLayoutVars>
      </dgm:prSet>
      <dgm:spPr/>
    </dgm:pt>
    <dgm:pt modelId="{908238EE-9FF0-4212-8464-619F364CCADB}" type="pres">
      <dgm:prSet presAssocID="{56B3BC23-1B70-44CB-80CB-40E3818952F4}" presName="sibTrans" presStyleCnt="0"/>
      <dgm:spPr/>
    </dgm:pt>
    <dgm:pt modelId="{EE6DFE07-32C2-47EC-9695-F23B6807C774}" type="pres">
      <dgm:prSet presAssocID="{792A5974-41D3-4839-8081-E303D7BD7D5E}" presName="compNode" presStyleCnt="0"/>
      <dgm:spPr/>
    </dgm:pt>
    <dgm:pt modelId="{5F55A82B-5E4D-424A-8039-3FAEB9A604E4}" type="pres">
      <dgm:prSet presAssocID="{792A5974-41D3-4839-8081-E303D7BD7D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 with solid fill"/>
        </a:ext>
      </dgm:extLst>
    </dgm:pt>
    <dgm:pt modelId="{C89BCC10-91C5-40F8-9403-E4B9E4A5C9C2}" type="pres">
      <dgm:prSet presAssocID="{792A5974-41D3-4839-8081-E303D7BD7D5E}" presName="spaceRect" presStyleCnt="0"/>
      <dgm:spPr/>
    </dgm:pt>
    <dgm:pt modelId="{DE5D7486-FA04-4FC4-A6F2-5AAE7688C17A}" type="pres">
      <dgm:prSet presAssocID="{792A5974-41D3-4839-8081-E303D7BD7D5E}" presName="textRect" presStyleLbl="revTx" presStyleIdx="4" presStyleCnt="6">
        <dgm:presLayoutVars>
          <dgm:chMax val="1"/>
          <dgm:chPref val="1"/>
        </dgm:presLayoutVars>
      </dgm:prSet>
      <dgm:spPr/>
    </dgm:pt>
    <dgm:pt modelId="{8A5DD9B2-0E6D-4D88-87CD-C28A35E5E7E6}" type="pres">
      <dgm:prSet presAssocID="{573DE118-8108-4A5C-8693-3A3346457CC9}" presName="sibTrans" presStyleCnt="0"/>
      <dgm:spPr/>
    </dgm:pt>
    <dgm:pt modelId="{C947C595-181E-489A-87A8-E714A9C6D5A6}" type="pres">
      <dgm:prSet presAssocID="{003854B4-8AB4-4455-B173-CF4B7E9C7757}" presName="compNode" presStyleCnt="0"/>
      <dgm:spPr/>
    </dgm:pt>
    <dgm:pt modelId="{4D599A55-3F29-4E7E-B6CE-40EBFDC10E81}" type="pres">
      <dgm:prSet presAssocID="{003854B4-8AB4-4455-B173-CF4B7E9C775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9CA374C0-FF96-4113-9321-BCD338C6276C}" type="pres">
      <dgm:prSet presAssocID="{003854B4-8AB4-4455-B173-CF4B7E9C7757}" presName="spaceRect" presStyleCnt="0"/>
      <dgm:spPr/>
    </dgm:pt>
    <dgm:pt modelId="{6734E867-A136-4EF7-9CC2-7C228FB60A4A}" type="pres">
      <dgm:prSet presAssocID="{003854B4-8AB4-4455-B173-CF4B7E9C775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2D58810-0BE7-4479-B7EB-1B6A85DEF2A6}" srcId="{B914C73C-298C-4797-9B7C-C497E0763033}" destId="{AF69B217-D9A1-4DFC-BD3F-3AE38FA11B8F}" srcOrd="1" destOrd="0" parTransId="{24A6ED22-090B-49F9-BFD6-B0EDD48D1C74}" sibTransId="{1E1C12F9-4E44-429E-910E-47A328ED2DCA}"/>
    <dgm:cxn modelId="{067A9317-444D-4DFE-AAE9-419EB711D865}" type="presOf" srcId="{D04B92AF-333C-4779-8DB5-3A8463C62912}" destId="{8B2BB651-8F40-41E3-83D7-EC010D8FC89C}" srcOrd="0" destOrd="0" presId="urn:microsoft.com/office/officeart/2018/2/layout/IconLabelList"/>
    <dgm:cxn modelId="{EA00D525-D34A-4BC1-8C19-B7163ADB6D7C}" srcId="{B914C73C-298C-4797-9B7C-C497E0763033}" destId="{02739CE3-4FA4-4B0C-9E42-7959CD9AF6E6}" srcOrd="0" destOrd="0" parTransId="{868A5F5B-1EA3-418E-A271-9371A0E10DEB}" sibTransId="{FF38DE40-30F2-4105-B483-99AA77F03C81}"/>
    <dgm:cxn modelId="{C2563027-0151-4AB2-B75A-2C3B16F26E60}" srcId="{B914C73C-298C-4797-9B7C-C497E0763033}" destId="{792A5974-41D3-4839-8081-E303D7BD7D5E}" srcOrd="4" destOrd="0" parTransId="{450E2B3E-D2A2-4654-96F5-C8D055C202B0}" sibTransId="{573DE118-8108-4A5C-8693-3A3346457CC9}"/>
    <dgm:cxn modelId="{198E3330-1604-4558-BB59-61C75530FA94}" type="presOf" srcId="{AF69B217-D9A1-4DFC-BD3F-3AE38FA11B8F}" destId="{AC6CA320-399B-4F6F-8389-D40153D917C7}" srcOrd="0" destOrd="0" presId="urn:microsoft.com/office/officeart/2018/2/layout/IconLabelList"/>
    <dgm:cxn modelId="{A2386765-E2B9-417A-A36B-95613BDE2261}" type="presOf" srcId="{003854B4-8AB4-4455-B173-CF4B7E9C7757}" destId="{6734E867-A136-4EF7-9CC2-7C228FB60A4A}" srcOrd="0" destOrd="0" presId="urn:microsoft.com/office/officeart/2018/2/layout/IconLabelList"/>
    <dgm:cxn modelId="{1408F16B-9DDA-4AEC-BEDA-6953F7D41BB2}" srcId="{B914C73C-298C-4797-9B7C-C497E0763033}" destId="{003854B4-8AB4-4455-B173-CF4B7E9C7757}" srcOrd="5" destOrd="0" parTransId="{8953310A-FEAA-45C0-B2DA-2DA9DD34DB99}" sibTransId="{4C5B8137-3EEE-4024-9F17-93C78C47D1FB}"/>
    <dgm:cxn modelId="{49FB7AA4-751E-4B31-BC3C-7EFE38ACB52C}" srcId="{B914C73C-298C-4797-9B7C-C497E0763033}" destId="{99259889-057D-4311-9BC1-C995F8087E2B}" srcOrd="2" destOrd="0" parTransId="{827EB6ED-67B0-488A-A7CF-7B18F91FC1B2}" sibTransId="{66B33980-FB6B-43E6-BF0B-916BAED38055}"/>
    <dgm:cxn modelId="{89CB21B5-39EE-4FA6-B2DD-020330C6B587}" srcId="{B914C73C-298C-4797-9B7C-C497E0763033}" destId="{D04B92AF-333C-4779-8DB5-3A8463C62912}" srcOrd="3" destOrd="0" parTransId="{1A689A9D-6E2E-427D-A072-D089BBF1AE40}" sibTransId="{56B3BC23-1B70-44CB-80CB-40E3818952F4}"/>
    <dgm:cxn modelId="{2A66BEC7-3F3F-4FD2-9A17-DF4A11B87466}" type="presOf" srcId="{02739CE3-4FA4-4B0C-9E42-7959CD9AF6E6}" destId="{75AB47FF-B968-458E-833A-7994339912F0}" srcOrd="0" destOrd="0" presId="urn:microsoft.com/office/officeart/2018/2/layout/IconLabelList"/>
    <dgm:cxn modelId="{2507F1C9-6AA1-45B9-9418-BFAF28AF13CA}" type="presOf" srcId="{99259889-057D-4311-9BC1-C995F8087E2B}" destId="{9758DD50-6FB6-46F9-8BE3-D31B177332EC}" srcOrd="0" destOrd="0" presId="urn:microsoft.com/office/officeart/2018/2/layout/IconLabelList"/>
    <dgm:cxn modelId="{9CC868DA-443D-4873-9B6D-9821D4D2866D}" type="presOf" srcId="{792A5974-41D3-4839-8081-E303D7BD7D5E}" destId="{DE5D7486-FA04-4FC4-A6F2-5AAE7688C17A}" srcOrd="0" destOrd="0" presId="urn:microsoft.com/office/officeart/2018/2/layout/IconLabelList"/>
    <dgm:cxn modelId="{31EFA8E1-9C14-4653-A9A7-63120B1EBABA}" type="presOf" srcId="{B914C73C-298C-4797-9B7C-C497E0763033}" destId="{A26C70B9-E7C0-4C57-92C0-6896BD43AF3E}" srcOrd="0" destOrd="0" presId="urn:microsoft.com/office/officeart/2018/2/layout/IconLabelList"/>
    <dgm:cxn modelId="{455651FF-D5CE-46FB-8AA0-F5A255CC0565}" type="presParOf" srcId="{A26C70B9-E7C0-4C57-92C0-6896BD43AF3E}" destId="{9D613F16-5025-4758-97A1-E5C616897AD9}" srcOrd="0" destOrd="0" presId="urn:microsoft.com/office/officeart/2018/2/layout/IconLabelList"/>
    <dgm:cxn modelId="{4B667420-1EA2-45B3-9179-0907F8FE29A1}" type="presParOf" srcId="{9D613F16-5025-4758-97A1-E5C616897AD9}" destId="{C7D1E730-CA93-403A-AD3E-A064DAF11F08}" srcOrd="0" destOrd="0" presId="urn:microsoft.com/office/officeart/2018/2/layout/IconLabelList"/>
    <dgm:cxn modelId="{5F14D877-1DB2-46B6-9B34-00F39940190F}" type="presParOf" srcId="{9D613F16-5025-4758-97A1-E5C616897AD9}" destId="{F4B6F108-0660-4F6E-9D30-7D19AA9620E1}" srcOrd="1" destOrd="0" presId="urn:microsoft.com/office/officeart/2018/2/layout/IconLabelList"/>
    <dgm:cxn modelId="{8C31CBCC-0F66-4646-B9C6-0DFE44258801}" type="presParOf" srcId="{9D613F16-5025-4758-97A1-E5C616897AD9}" destId="{75AB47FF-B968-458E-833A-7994339912F0}" srcOrd="2" destOrd="0" presId="urn:microsoft.com/office/officeart/2018/2/layout/IconLabelList"/>
    <dgm:cxn modelId="{EF613E0B-DB7D-4707-B160-6A4C316375F6}" type="presParOf" srcId="{A26C70B9-E7C0-4C57-92C0-6896BD43AF3E}" destId="{3B9C370F-5261-457F-9308-6866E42BBCB6}" srcOrd="1" destOrd="0" presId="urn:microsoft.com/office/officeart/2018/2/layout/IconLabelList"/>
    <dgm:cxn modelId="{E9C7CA08-0796-4DF6-AA7C-48C2966AEDC5}" type="presParOf" srcId="{A26C70B9-E7C0-4C57-92C0-6896BD43AF3E}" destId="{67008A38-73B2-4CA8-936E-C7952A6A49E9}" srcOrd="2" destOrd="0" presId="urn:microsoft.com/office/officeart/2018/2/layout/IconLabelList"/>
    <dgm:cxn modelId="{248A2E58-2C4D-4B56-A2FF-EA64FC3B5BBC}" type="presParOf" srcId="{67008A38-73B2-4CA8-936E-C7952A6A49E9}" destId="{E8CB1F20-4C99-4B35-99C6-92BFBAD12D85}" srcOrd="0" destOrd="0" presId="urn:microsoft.com/office/officeart/2018/2/layout/IconLabelList"/>
    <dgm:cxn modelId="{119EADEB-D77A-4974-B60C-0004CB1A109C}" type="presParOf" srcId="{67008A38-73B2-4CA8-936E-C7952A6A49E9}" destId="{0CF0BFCF-C08C-4042-BE03-1B8FB3BA56F8}" srcOrd="1" destOrd="0" presId="urn:microsoft.com/office/officeart/2018/2/layout/IconLabelList"/>
    <dgm:cxn modelId="{F0B03E56-7BDC-4911-8760-4672DF0DF1E7}" type="presParOf" srcId="{67008A38-73B2-4CA8-936E-C7952A6A49E9}" destId="{AC6CA320-399B-4F6F-8389-D40153D917C7}" srcOrd="2" destOrd="0" presId="urn:microsoft.com/office/officeart/2018/2/layout/IconLabelList"/>
    <dgm:cxn modelId="{56FAB3EC-4D59-4F82-91B1-E3951F95D050}" type="presParOf" srcId="{A26C70B9-E7C0-4C57-92C0-6896BD43AF3E}" destId="{D2912D03-3186-4501-B7B3-96AD0DE008CE}" srcOrd="3" destOrd="0" presId="urn:microsoft.com/office/officeart/2018/2/layout/IconLabelList"/>
    <dgm:cxn modelId="{30426A82-B9EA-4DE6-B238-B24D787DAD77}" type="presParOf" srcId="{A26C70B9-E7C0-4C57-92C0-6896BD43AF3E}" destId="{BA6109E3-0384-45A0-8A37-E51FEECC3A3A}" srcOrd="4" destOrd="0" presId="urn:microsoft.com/office/officeart/2018/2/layout/IconLabelList"/>
    <dgm:cxn modelId="{D227F08D-EB7F-4E46-BBFE-ABCF35E9E1E6}" type="presParOf" srcId="{BA6109E3-0384-45A0-8A37-E51FEECC3A3A}" destId="{947A5354-6133-488E-A04E-A79B310A9D45}" srcOrd="0" destOrd="0" presId="urn:microsoft.com/office/officeart/2018/2/layout/IconLabelList"/>
    <dgm:cxn modelId="{938901BC-7D7B-48BD-AB02-100344F74454}" type="presParOf" srcId="{BA6109E3-0384-45A0-8A37-E51FEECC3A3A}" destId="{B027DF42-A938-404C-8830-DC8B0CC4AA3D}" srcOrd="1" destOrd="0" presId="urn:microsoft.com/office/officeart/2018/2/layout/IconLabelList"/>
    <dgm:cxn modelId="{47B35C66-755D-467B-9EE1-6FA63B86340B}" type="presParOf" srcId="{BA6109E3-0384-45A0-8A37-E51FEECC3A3A}" destId="{9758DD50-6FB6-46F9-8BE3-D31B177332EC}" srcOrd="2" destOrd="0" presId="urn:microsoft.com/office/officeart/2018/2/layout/IconLabelList"/>
    <dgm:cxn modelId="{5429376C-84FA-416C-8452-E31F4A288307}" type="presParOf" srcId="{A26C70B9-E7C0-4C57-92C0-6896BD43AF3E}" destId="{5C9BBC25-A050-4355-9D0B-0D099DA9321E}" srcOrd="5" destOrd="0" presId="urn:microsoft.com/office/officeart/2018/2/layout/IconLabelList"/>
    <dgm:cxn modelId="{BD43CBC5-F9DC-4507-ADAE-2612F3F93A98}" type="presParOf" srcId="{A26C70B9-E7C0-4C57-92C0-6896BD43AF3E}" destId="{654CD383-DDF7-40D9-A4D7-7E54FE3DEC2B}" srcOrd="6" destOrd="0" presId="urn:microsoft.com/office/officeart/2018/2/layout/IconLabelList"/>
    <dgm:cxn modelId="{B6A2A626-9658-4983-9C81-E65B6B9B1F34}" type="presParOf" srcId="{654CD383-DDF7-40D9-A4D7-7E54FE3DEC2B}" destId="{3022479E-0917-4E13-8113-143D1E73993C}" srcOrd="0" destOrd="0" presId="urn:microsoft.com/office/officeart/2018/2/layout/IconLabelList"/>
    <dgm:cxn modelId="{7F5BD815-7208-48A6-A317-AEA9E81D4807}" type="presParOf" srcId="{654CD383-DDF7-40D9-A4D7-7E54FE3DEC2B}" destId="{9C22D178-835D-4853-BB0C-44598187866F}" srcOrd="1" destOrd="0" presId="urn:microsoft.com/office/officeart/2018/2/layout/IconLabelList"/>
    <dgm:cxn modelId="{FFF3B232-B71B-48E8-A3E7-7F55FEA0DECB}" type="presParOf" srcId="{654CD383-DDF7-40D9-A4D7-7E54FE3DEC2B}" destId="{8B2BB651-8F40-41E3-83D7-EC010D8FC89C}" srcOrd="2" destOrd="0" presId="urn:microsoft.com/office/officeart/2018/2/layout/IconLabelList"/>
    <dgm:cxn modelId="{08C2BD37-5EBC-4432-8C5A-C7051581C32E}" type="presParOf" srcId="{A26C70B9-E7C0-4C57-92C0-6896BD43AF3E}" destId="{908238EE-9FF0-4212-8464-619F364CCADB}" srcOrd="7" destOrd="0" presId="urn:microsoft.com/office/officeart/2018/2/layout/IconLabelList"/>
    <dgm:cxn modelId="{BA2A748B-4DC7-4421-A999-0417D79AB3CF}" type="presParOf" srcId="{A26C70B9-E7C0-4C57-92C0-6896BD43AF3E}" destId="{EE6DFE07-32C2-47EC-9695-F23B6807C774}" srcOrd="8" destOrd="0" presId="urn:microsoft.com/office/officeart/2018/2/layout/IconLabelList"/>
    <dgm:cxn modelId="{C4EBC2F9-1B30-46D4-B8C2-F7205447C46B}" type="presParOf" srcId="{EE6DFE07-32C2-47EC-9695-F23B6807C774}" destId="{5F55A82B-5E4D-424A-8039-3FAEB9A604E4}" srcOrd="0" destOrd="0" presId="urn:microsoft.com/office/officeart/2018/2/layout/IconLabelList"/>
    <dgm:cxn modelId="{749601D8-23FB-4499-8D2A-39E77AD9283E}" type="presParOf" srcId="{EE6DFE07-32C2-47EC-9695-F23B6807C774}" destId="{C89BCC10-91C5-40F8-9403-E4B9E4A5C9C2}" srcOrd="1" destOrd="0" presId="urn:microsoft.com/office/officeart/2018/2/layout/IconLabelList"/>
    <dgm:cxn modelId="{B8EF3DDE-46A8-4F50-A323-39C718636BFE}" type="presParOf" srcId="{EE6DFE07-32C2-47EC-9695-F23B6807C774}" destId="{DE5D7486-FA04-4FC4-A6F2-5AAE7688C17A}" srcOrd="2" destOrd="0" presId="urn:microsoft.com/office/officeart/2018/2/layout/IconLabelList"/>
    <dgm:cxn modelId="{A6B4CDC9-8F16-4B9C-9717-63A0F10052DC}" type="presParOf" srcId="{A26C70B9-E7C0-4C57-92C0-6896BD43AF3E}" destId="{8A5DD9B2-0E6D-4D88-87CD-C28A35E5E7E6}" srcOrd="9" destOrd="0" presId="urn:microsoft.com/office/officeart/2018/2/layout/IconLabelList"/>
    <dgm:cxn modelId="{2CAE3298-2AF5-4BB9-A381-C4875238CFC3}" type="presParOf" srcId="{A26C70B9-E7C0-4C57-92C0-6896BD43AF3E}" destId="{C947C595-181E-489A-87A8-E714A9C6D5A6}" srcOrd="10" destOrd="0" presId="urn:microsoft.com/office/officeart/2018/2/layout/IconLabelList"/>
    <dgm:cxn modelId="{51FE554F-ABF8-42A7-8FA6-258175757EFF}" type="presParOf" srcId="{C947C595-181E-489A-87A8-E714A9C6D5A6}" destId="{4D599A55-3F29-4E7E-B6CE-40EBFDC10E81}" srcOrd="0" destOrd="0" presId="urn:microsoft.com/office/officeart/2018/2/layout/IconLabelList"/>
    <dgm:cxn modelId="{1978D10F-381D-4BE3-A5C6-1681CBFAB73B}" type="presParOf" srcId="{C947C595-181E-489A-87A8-E714A9C6D5A6}" destId="{9CA374C0-FF96-4113-9321-BCD338C6276C}" srcOrd="1" destOrd="0" presId="urn:microsoft.com/office/officeart/2018/2/layout/IconLabelList"/>
    <dgm:cxn modelId="{E454D558-C24B-40E9-BE35-D3E148B098DB}" type="presParOf" srcId="{C947C595-181E-489A-87A8-E714A9C6D5A6}" destId="{6734E867-A136-4EF7-9CC2-7C228FB60A4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24AED-34F6-485D-B414-4DA448AA41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DC3FFD-DD61-4D5A-9C26-F0DF6C3DE1F7}">
      <dgm:prSet custT="1"/>
      <dgm:spPr/>
      <dgm:t>
        <a:bodyPr/>
        <a:lstStyle/>
        <a:p>
          <a:r>
            <a:rPr lang="en-US" sz="2000" b="1" dirty="0"/>
            <a:t>Before leaving the enterprise domain/ infra setup</a:t>
          </a:r>
          <a:endParaRPr lang="en-US" sz="2000" dirty="0"/>
        </a:p>
      </dgm:t>
    </dgm:pt>
    <dgm:pt modelId="{0E8BABC4-949E-4DA5-B1CF-D6CBA984278A}" type="parTrans" cxnId="{1D824DD0-2938-4656-9C6E-3C6F98F2500D}">
      <dgm:prSet/>
      <dgm:spPr/>
      <dgm:t>
        <a:bodyPr/>
        <a:lstStyle/>
        <a:p>
          <a:endParaRPr lang="en-US"/>
        </a:p>
      </dgm:t>
    </dgm:pt>
    <dgm:pt modelId="{7FB6ACB9-380E-49CD-86B5-2DE65664511E}" type="sibTrans" cxnId="{1D824DD0-2938-4656-9C6E-3C6F98F2500D}">
      <dgm:prSet/>
      <dgm:spPr/>
      <dgm:t>
        <a:bodyPr/>
        <a:lstStyle/>
        <a:p>
          <a:endParaRPr lang="en-US"/>
        </a:p>
      </dgm:t>
    </dgm:pt>
    <dgm:pt modelId="{8660D169-5640-4882-9610-831403F9858B}">
      <dgm:prSet/>
      <dgm:spPr/>
      <dgm:t>
        <a:bodyPr/>
        <a:lstStyle/>
        <a:p>
          <a:r>
            <a:rPr lang="en-US" b="1">
              <a:solidFill>
                <a:srgbClr val="0070C0"/>
              </a:solidFill>
            </a:rPr>
            <a:t>SOOOOOO….</a:t>
          </a:r>
          <a:endParaRPr lang="en-US">
            <a:solidFill>
              <a:srgbClr val="0070C0"/>
            </a:solidFill>
          </a:endParaRPr>
        </a:p>
      </dgm:t>
    </dgm:pt>
    <dgm:pt modelId="{A93B9110-11EA-40D7-8920-C59562ADE478}" type="parTrans" cxnId="{24B7FE2D-2476-4560-82C5-7CA4BE8BBBE8}">
      <dgm:prSet/>
      <dgm:spPr/>
      <dgm:t>
        <a:bodyPr/>
        <a:lstStyle/>
        <a:p>
          <a:endParaRPr lang="en-US"/>
        </a:p>
      </dgm:t>
    </dgm:pt>
    <dgm:pt modelId="{9CF043AB-6DE0-4D7E-A3E7-A9BF9D61F642}" type="sibTrans" cxnId="{24B7FE2D-2476-4560-82C5-7CA4BE8BBBE8}">
      <dgm:prSet/>
      <dgm:spPr/>
      <dgm:t>
        <a:bodyPr/>
        <a:lstStyle/>
        <a:p>
          <a:endParaRPr lang="en-US"/>
        </a:p>
      </dgm:t>
    </dgm:pt>
    <dgm:pt modelId="{8954D5E8-CD45-471C-93EA-EE5DF4219461}">
      <dgm:prSet custT="1"/>
      <dgm:spPr/>
      <dgm:t>
        <a:bodyPr/>
        <a:lstStyle/>
        <a:p>
          <a:r>
            <a:rPr lang="en-US" sz="2000" b="1" dirty="0"/>
            <a:t>Ideally block right at DNS lookup/ DNS server</a:t>
          </a:r>
          <a:endParaRPr lang="en-US" sz="2000" dirty="0"/>
        </a:p>
      </dgm:t>
    </dgm:pt>
    <dgm:pt modelId="{FEF21420-0EE2-4656-9155-E82D14CB3482}" type="parTrans" cxnId="{987CAC17-D4F4-4719-8FBC-5753E1F42B41}">
      <dgm:prSet/>
      <dgm:spPr/>
      <dgm:t>
        <a:bodyPr/>
        <a:lstStyle/>
        <a:p>
          <a:endParaRPr lang="en-US"/>
        </a:p>
      </dgm:t>
    </dgm:pt>
    <dgm:pt modelId="{2E220EB9-A1E2-4E7B-B185-DDDB9C675185}" type="sibTrans" cxnId="{987CAC17-D4F4-4719-8FBC-5753E1F42B41}">
      <dgm:prSet/>
      <dgm:spPr/>
      <dgm:t>
        <a:bodyPr/>
        <a:lstStyle/>
        <a:p>
          <a:endParaRPr lang="en-US"/>
        </a:p>
      </dgm:t>
    </dgm:pt>
    <dgm:pt modelId="{E786505F-DD52-41C4-8D9D-07BD2DB2BB72}">
      <dgm:prSet/>
      <dgm:spPr/>
      <dgm:t>
        <a:bodyPr/>
        <a:lstStyle/>
        <a:p>
          <a:r>
            <a:rPr lang="en-US" b="1">
              <a:solidFill>
                <a:srgbClr val="0070C0"/>
              </a:solidFill>
            </a:rPr>
            <a:t>OR</a:t>
          </a:r>
          <a:endParaRPr lang="en-US">
            <a:solidFill>
              <a:srgbClr val="0070C0"/>
            </a:solidFill>
          </a:endParaRPr>
        </a:p>
      </dgm:t>
    </dgm:pt>
    <dgm:pt modelId="{5F40DED5-2D9E-485D-BDC2-7FF350DA7D78}" type="parTrans" cxnId="{B2DAF16A-DB7B-4C6F-8E34-F928B34EF348}">
      <dgm:prSet/>
      <dgm:spPr/>
      <dgm:t>
        <a:bodyPr/>
        <a:lstStyle/>
        <a:p>
          <a:endParaRPr lang="en-US"/>
        </a:p>
      </dgm:t>
    </dgm:pt>
    <dgm:pt modelId="{FBED5EEC-392B-45C5-ABC6-E18260E90F72}" type="sibTrans" cxnId="{B2DAF16A-DB7B-4C6F-8E34-F928B34EF348}">
      <dgm:prSet/>
      <dgm:spPr/>
      <dgm:t>
        <a:bodyPr/>
        <a:lstStyle/>
        <a:p>
          <a:endParaRPr lang="en-US"/>
        </a:p>
      </dgm:t>
    </dgm:pt>
    <dgm:pt modelId="{365F8FD5-344E-4A6A-9382-56451A094030}">
      <dgm:prSet custT="1"/>
      <dgm:spPr/>
      <dgm:t>
        <a:bodyPr/>
        <a:lstStyle/>
        <a:p>
          <a:r>
            <a:rPr lang="en-US" sz="2000" b="1" dirty="0"/>
            <a:t>The latest at proxy or boundary firewall</a:t>
          </a:r>
          <a:endParaRPr lang="en-US" sz="2000" dirty="0"/>
        </a:p>
      </dgm:t>
    </dgm:pt>
    <dgm:pt modelId="{C601D952-8A3C-4B95-979F-63F67222E390}" type="parTrans" cxnId="{2A2F7C41-4DB4-4422-BE47-1C36BDC53A24}">
      <dgm:prSet/>
      <dgm:spPr/>
      <dgm:t>
        <a:bodyPr/>
        <a:lstStyle/>
        <a:p>
          <a:endParaRPr lang="en-US"/>
        </a:p>
      </dgm:t>
    </dgm:pt>
    <dgm:pt modelId="{54AD6B03-95FF-4BB8-A32D-1CA402009568}" type="sibTrans" cxnId="{2A2F7C41-4DB4-4422-BE47-1C36BDC53A24}">
      <dgm:prSet/>
      <dgm:spPr/>
      <dgm:t>
        <a:bodyPr/>
        <a:lstStyle/>
        <a:p>
          <a:endParaRPr lang="en-US"/>
        </a:p>
      </dgm:t>
    </dgm:pt>
    <dgm:pt modelId="{4D51E23F-3B82-42EC-9CCA-5C61FE55C940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OR</a:t>
          </a:r>
          <a:endParaRPr lang="en-US" dirty="0">
            <a:solidFill>
              <a:srgbClr val="0070C0"/>
            </a:solidFill>
          </a:endParaRPr>
        </a:p>
      </dgm:t>
    </dgm:pt>
    <dgm:pt modelId="{63FC8FA4-8D60-44B8-8692-643D082C412A}" type="sibTrans" cxnId="{EB601BD8-83A8-4364-8712-A7EA877283BD}">
      <dgm:prSet/>
      <dgm:spPr/>
      <dgm:t>
        <a:bodyPr/>
        <a:lstStyle/>
        <a:p>
          <a:endParaRPr lang="en-US"/>
        </a:p>
      </dgm:t>
    </dgm:pt>
    <dgm:pt modelId="{3D3D3947-27E6-4250-81CC-0726FCCF20CF}" type="parTrans" cxnId="{EB601BD8-83A8-4364-8712-A7EA877283BD}">
      <dgm:prSet/>
      <dgm:spPr/>
      <dgm:t>
        <a:bodyPr/>
        <a:lstStyle/>
        <a:p>
          <a:endParaRPr lang="en-US"/>
        </a:p>
      </dgm:t>
    </dgm:pt>
    <dgm:pt modelId="{632BC0B6-D472-4414-964F-58DD14371873}" type="pres">
      <dgm:prSet presAssocID="{4BA24AED-34F6-485D-B414-4DA448AA4174}" presName="linear" presStyleCnt="0">
        <dgm:presLayoutVars>
          <dgm:animLvl val="lvl"/>
          <dgm:resizeHandles val="exact"/>
        </dgm:presLayoutVars>
      </dgm:prSet>
      <dgm:spPr/>
    </dgm:pt>
    <dgm:pt modelId="{49972690-3024-4A16-8FB5-54F80AD090A2}" type="pres">
      <dgm:prSet presAssocID="{4D51E23F-3B82-42EC-9CCA-5C61FE55C9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16563-0FE8-4F4E-BEB9-920239992524}" type="pres">
      <dgm:prSet presAssocID="{4D51E23F-3B82-42EC-9CCA-5C61FE55C940}" presName="childText" presStyleLbl="revTx" presStyleIdx="0" presStyleCnt="3">
        <dgm:presLayoutVars>
          <dgm:bulletEnabled val="1"/>
        </dgm:presLayoutVars>
      </dgm:prSet>
      <dgm:spPr/>
    </dgm:pt>
    <dgm:pt modelId="{9D08C020-7B94-4E40-9C63-58CAE74802F4}" type="pres">
      <dgm:prSet presAssocID="{8660D169-5640-4882-9610-831403F985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AE22F9-4EA9-4238-980A-C232699FC481}" type="pres">
      <dgm:prSet presAssocID="{8660D169-5640-4882-9610-831403F9858B}" presName="childText" presStyleLbl="revTx" presStyleIdx="1" presStyleCnt="3">
        <dgm:presLayoutVars>
          <dgm:bulletEnabled val="1"/>
        </dgm:presLayoutVars>
      </dgm:prSet>
      <dgm:spPr/>
    </dgm:pt>
    <dgm:pt modelId="{095818A1-9540-4739-B3C2-C46E4059D4BB}" type="pres">
      <dgm:prSet presAssocID="{E786505F-DD52-41C4-8D9D-07BD2DB2BB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C301BB-D625-410A-BF23-03DA68131B96}" type="pres">
      <dgm:prSet presAssocID="{E786505F-DD52-41C4-8D9D-07BD2DB2BB7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87CAC17-D4F4-4719-8FBC-5753E1F42B41}" srcId="{8660D169-5640-4882-9610-831403F9858B}" destId="{8954D5E8-CD45-471C-93EA-EE5DF4219461}" srcOrd="0" destOrd="0" parTransId="{FEF21420-0EE2-4656-9155-E82D14CB3482}" sibTransId="{2E220EB9-A1E2-4E7B-B185-DDDB9C675185}"/>
    <dgm:cxn modelId="{0B696526-EC62-4CCB-AC24-7C7D4BC46D40}" type="presOf" srcId="{4BA24AED-34F6-485D-B414-4DA448AA4174}" destId="{632BC0B6-D472-4414-964F-58DD14371873}" srcOrd="0" destOrd="0" presId="urn:microsoft.com/office/officeart/2005/8/layout/vList2"/>
    <dgm:cxn modelId="{24B7FE2D-2476-4560-82C5-7CA4BE8BBBE8}" srcId="{4BA24AED-34F6-485D-B414-4DA448AA4174}" destId="{8660D169-5640-4882-9610-831403F9858B}" srcOrd="1" destOrd="0" parTransId="{A93B9110-11EA-40D7-8920-C59562ADE478}" sibTransId="{9CF043AB-6DE0-4D7E-A3E7-A9BF9D61F642}"/>
    <dgm:cxn modelId="{2A2F7C41-4DB4-4422-BE47-1C36BDC53A24}" srcId="{E786505F-DD52-41C4-8D9D-07BD2DB2BB72}" destId="{365F8FD5-344E-4A6A-9382-56451A094030}" srcOrd="0" destOrd="0" parTransId="{C601D952-8A3C-4B95-979F-63F67222E390}" sibTransId="{54AD6B03-95FF-4BB8-A32D-1CA402009568}"/>
    <dgm:cxn modelId="{E4D92442-B80F-423D-BCF7-58EB5E5F96EF}" type="presOf" srcId="{25DC3FFD-DD61-4D5A-9C26-F0DF6C3DE1F7}" destId="{65A16563-0FE8-4F4E-BEB9-920239992524}" srcOrd="0" destOrd="0" presId="urn:microsoft.com/office/officeart/2005/8/layout/vList2"/>
    <dgm:cxn modelId="{9650986A-85F8-4DEC-A24A-29BDEB603137}" type="presOf" srcId="{8954D5E8-CD45-471C-93EA-EE5DF4219461}" destId="{F8AE22F9-4EA9-4238-980A-C232699FC481}" srcOrd="0" destOrd="0" presId="urn:microsoft.com/office/officeart/2005/8/layout/vList2"/>
    <dgm:cxn modelId="{B2DAF16A-DB7B-4C6F-8E34-F928B34EF348}" srcId="{4BA24AED-34F6-485D-B414-4DA448AA4174}" destId="{E786505F-DD52-41C4-8D9D-07BD2DB2BB72}" srcOrd="2" destOrd="0" parTransId="{5F40DED5-2D9E-485D-BDC2-7FF350DA7D78}" sibTransId="{FBED5EEC-392B-45C5-ABC6-E18260E90F72}"/>
    <dgm:cxn modelId="{28AD7E89-E707-4AB5-9A63-C40CE8B5D720}" type="presOf" srcId="{8660D169-5640-4882-9610-831403F9858B}" destId="{9D08C020-7B94-4E40-9C63-58CAE74802F4}" srcOrd="0" destOrd="0" presId="urn:microsoft.com/office/officeart/2005/8/layout/vList2"/>
    <dgm:cxn modelId="{88F035BD-B9E3-4639-B039-8E40E00D3856}" type="presOf" srcId="{4D51E23F-3B82-42EC-9CCA-5C61FE55C940}" destId="{49972690-3024-4A16-8FB5-54F80AD090A2}" srcOrd="0" destOrd="0" presId="urn:microsoft.com/office/officeart/2005/8/layout/vList2"/>
    <dgm:cxn modelId="{1D824DD0-2938-4656-9C6E-3C6F98F2500D}" srcId="{4D51E23F-3B82-42EC-9CCA-5C61FE55C940}" destId="{25DC3FFD-DD61-4D5A-9C26-F0DF6C3DE1F7}" srcOrd="0" destOrd="0" parTransId="{0E8BABC4-949E-4DA5-B1CF-D6CBA984278A}" sibTransId="{7FB6ACB9-380E-49CD-86B5-2DE65664511E}"/>
    <dgm:cxn modelId="{A5B007D5-9641-402B-B71F-A3FE74431389}" type="presOf" srcId="{E786505F-DD52-41C4-8D9D-07BD2DB2BB72}" destId="{095818A1-9540-4739-B3C2-C46E4059D4BB}" srcOrd="0" destOrd="0" presId="urn:microsoft.com/office/officeart/2005/8/layout/vList2"/>
    <dgm:cxn modelId="{EB601BD8-83A8-4364-8712-A7EA877283BD}" srcId="{4BA24AED-34F6-485D-B414-4DA448AA4174}" destId="{4D51E23F-3B82-42EC-9CCA-5C61FE55C940}" srcOrd="0" destOrd="0" parTransId="{3D3D3947-27E6-4250-81CC-0726FCCF20CF}" sibTransId="{63FC8FA4-8D60-44B8-8692-643D082C412A}"/>
    <dgm:cxn modelId="{41C3CBEF-10B7-49AC-958B-47828DD4C32E}" type="presOf" srcId="{365F8FD5-344E-4A6A-9382-56451A094030}" destId="{13C301BB-D625-410A-BF23-03DA68131B96}" srcOrd="0" destOrd="0" presId="urn:microsoft.com/office/officeart/2005/8/layout/vList2"/>
    <dgm:cxn modelId="{1F35D63E-84FD-40AE-A51A-91EA7D188849}" type="presParOf" srcId="{632BC0B6-D472-4414-964F-58DD14371873}" destId="{49972690-3024-4A16-8FB5-54F80AD090A2}" srcOrd="0" destOrd="0" presId="urn:microsoft.com/office/officeart/2005/8/layout/vList2"/>
    <dgm:cxn modelId="{FBB9C039-E0C4-4136-8979-3D55F3C1F4C9}" type="presParOf" srcId="{632BC0B6-D472-4414-964F-58DD14371873}" destId="{65A16563-0FE8-4F4E-BEB9-920239992524}" srcOrd="1" destOrd="0" presId="urn:microsoft.com/office/officeart/2005/8/layout/vList2"/>
    <dgm:cxn modelId="{335C112A-AF2D-4C50-A436-62B6AFAB8D87}" type="presParOf" srcId="{632BC0B6-D472-4414-964F-58DD14371873}" destId="{9D08C020-7B94-4E40-9C63-58CAE74802F4}" srcOrd="2" destOrd="0" presId="urn:microsoft.com/office/officeart/2005/8/layout/vList2"/>
    <dgm:cxn modelId="{22D0EE33-8108-4FD1-960C-363B12B3ACBC}" type="presParOf" srcId="{632BC0B6-D472-4414-964F-58DD14371873}" destId="{F8AE22F9-4EA9-4238-980A-C232699FC481}" srcOrd="3" destOrd="0" presId="urn:microsoft.com/office/officeart/2005/8/layout/vList2"/>
    <dgm:cxn modelId="{03F5289D-BF52-4596-8B25-4FB263C63192}" type="presParOf" srcId="{632BC0B6-D472-4414-964F-58DD14371873}" destId="{095818A1-9540-4739-B3C2-C46E4059D4BB}" srcOrd="4" destOrd="0" presId="urn:microsoft.com/office/officeart/2005/8/layout/vList2"/>
    <dgm:cxn modelId="{5B377826-DAA6-44C0-84B4-90D43758D8C1}" type="presParOf" srcId="{632BC0B6-D472-4414-964F-58DD14371873}" destId="{13C301BB-D625-410A-BF23-03DA68131B9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1E730-CA93-403A-AD3E-A064DAF11F08}">
      <dsp:nvSpPr>
        <dsp:cNvPr id="0" name=""/>
        <dsp:cNvSpPr/>
      </dsp:nvSpPr>
      <dsp:spPr>
        <a:xfrm>
          <a:off x="1380616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B47FF-B968-458E-833A-7994339912F0}">
      <dsp:nvSpPr>
        <dsp:cNvPr id="0" name=""/>
        <dsp:cNvSpPr/>
      </dsp:nvSpPr>
      <dsp:spPr>
        <a:xfrm>
          <a:off x="927188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</a:t>
          </a:r>
        </a:p>
      </dsp:txBody>
      <dsp:txXfrm>
        <a:off x="927188" y="1396522"/>
        <a:ext cx="1648828" cy="659531"/>
      </dsp:txXfrm>
    </dsp:sp>
    <dsp:sp modelId="{E8CB1F20-4C99-4B35-99C6-92BFBAD12D85}">
      <dsp:nvSpPr>
        <dsp:cNvPr id="0" name=""/>
        <dsp:cNvSpPr/>
      </dsp:nvSpPr>
      <dsp:spPr>
        <a:xfrm>
          <a:off x="3317989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CA320-399B-4F6F-8389-D40153D917C7}">
      <dsp:nvSpPr>
        <dsp:cNvPr id="0" name=""/>
        <dsp:cNvSpPr/>
      </dsp:nvSpPr>
      <dsp:spPr>
        <a:xfrm>
          <a:off x="2864561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do people hunt?</a:t>
          </a:r>
        </a:p>
      </dsp:txBody>
      <dsp:txXfrm>
        <a:off x="2864561" y="1396522"/>
        <a:ext cx="1648828" cy="659531"/>
      </dsp:txXfrm>
    </dsp:sp>
    <dsp:sp modelId="{947A5354-6133-488E-A04E-A79B310A9D45}">
      <dsp:nvSpPr>
        <dsp:cNvPr id="0" name=""/>
        <dsp:cNvSpPr/>
      </dsp:nvSpPr>
      <dsp:spPr>
        <a:xfrm>
          <a:off x="5255362" y="383091"/>
          <a:ext cx="741972" cy="741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8DD50-6FB6-46F9-8BE3-D31B177332EC}">
      <dsp:nvSpPr>
        <dsp:cNvPr id="0" name=""/>
        <dsp:cNvSpPr/>
      </dsp:nvSpPr>
      <dsp:spPr>
        <a:xfrm>
          <a:off x="4801934" y="139652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Setting up the (incident) scene</a:t>
          </a:r>
        </a:p>
      </dsp:txBody>
      <dsp:txXfrm>
        <a:off x="4801934" y="1396522"/>
        <a:ext cx="1648828" cy="659531"/>
      </dsp:txXfrm>
    </dsp:sp>
    <dsp:sp modelId="{3022479E-0917-4E13-8113-143D1E73993C}">
      <dsp:nvSpPr>
        <dsp:cNvPr id="0" name=""/>
        <dsp:cNvSpPr/>
      </dsp:nvSpPr>
      <dsp:spPr>
        <a:xfrm>
          <a:off x="1380616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BB651-8F40-41E3-83D7-EC010D8FC89C}">
      <dsp:nvSpPr>
        <dsp:cNvPr id="0" name=""/>
        <dsp:cNvSpPr/>
      </dsp:nvSpPr>
      <dsp:spPr>
        <a:xfrm>
          <a:off x="927188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Let’s go hunting</a:t>
          </a:r>
        </a:p>
      </dsp:txBody>
      <dsp:txXfrm>
        <a:off x="927188" y="3481692"/>
        <a:ext cx="1648828" cy="659531"/>
      </dsp:txXfrm>
    </dsp:sp>
    <dsp:sp modelId="{5F55A82B-5E4D-424A-8039-3FAEB9A604E4}">
      <dsp:nvSpPr>
        <dsp:cNvPr id="0" name=""/>
        <dsp:cNvSpPr/>
      </dsp:nvSpPr>
      <dsp:spPr>
        <a:xfrm>
          <a:off x="3317989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7486-FA04-4FC4-A6F2-5AAE7688C17A}">
      <dsp:nvSpPr>
        <dsp:cNvPr id="0" name=""/>
        <dsp:cNvSpPr/>
      </dsp:nvSpPr>
      <dsp:spPr>
        <a:xfrm>
          <a:off x="2864561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Better hunting</a:t>
          </a:r>
        </a:p>
      </dsp:txBody>
      <dsp:txXfrm>
        <a:off x="2864561" y="3481692"/>
        <a:ext cx="1648828" cy="659531"/>
      </dsp:txXfrm>
    </dsp:sp>
    <dsp:sp modelId="{4D599A55-3F29-4E7E-B6CE-40EBFDC10E81}">
      <dsp:nvSpPr>
        <dsp:cNvPr id="0" name=""/>
        <dsp:cNvSpPr/>
      </dsp:nvSpPr>
      <dsp:spPr>
        <a:xfrm>
          <a:off x="5255362" y="2468261"/>
          <a:ext cx="741972" cy="7419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4E867-A136-4EF7-9CC2-7C228FB60A4A}">
      <dsp:nvSpPr>
        <dsp:cNvPr id="0" name=""/>
        <dsp:cNvSpPr/>
      </dsp:nvSpPr>
      <dsp:spPr>
        <a:xfrm>
          <a:off x="4801934" y="3481692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Don’t get hunted</a:t>
          </a:r>
        </a:p>
      </dsp:txBody>
      <dsp:txXfrm>
        <a:off x="4801934" y="3481692"/>
        <a:ext cx="1648828" cy="659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72690-3024-4A16-8FB5-54F80AD090A2}">
      <dsp:nvSpPr>
        <dsp:cNvPr id="0" name=""/>
        <dsp:cNvSpPr/>
      </dsp:nvSpPr>
      <dsp:spPr>
        <a:xfrm>
          <a:off x="0" y="1778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70C0"/>
              </a:solidFill>
            </a:rPr>
            <a:t>OR</a:t>
          </a:r>
          <a:endParaRPr lang="en-US" sz="3800" kern="1200" dirty="0">
            <a:solidFill>
              <a:srgbClr val="0070C0"/>
            </a:solidFill>
          </a:endParaRPr>
        </a:p>
      </dsp:txBody>
      <dsp:txXfrm>
        <a:off x="42322" y="60104"/>
        <a:ext cx="6290248" cy="782326"/>
      </dsp:txXfrm>
    </dsp:sp>
    <dsp:sp modelId="{65A16563-0FE8-4F4E-BEB9-920239992524}">
      <dsp:nvSpPr>
        <dsp:cNvPr id="0" name=""/>
        <dsp:cNvSpPr/>
      </dsp:nvSpPr>
      <dsp:spPr>
        <a:xfrm>
          <a:off x="0" y="88475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Before leaving the enterprise domain/ infra setup</a:t>
          </a:r>
          <a:endParaRPr lang="en-US" sz="2000" kern="1200" dirty="0"/>
        </a:p>
      </dsp:txBody>
      <dsp:txXfrm>
        <a:off x="0" y="884752"/>
        <a:ext cx="6374892" cy="629280"/>
      </dsp:txXfrm>
    </dsp:sp>
    <dsp:sp modelId="{9D08C020-7B94-4E40-9C63-58CAE74802F4}">
      <dsp:nvSpPr>
        <dsp:cNvPr id="0" name=""/>
        <dsp:cNvSpPr/>
      </dsp:nvSpPr>
      <dsp:spPr>
        <a:xfrm>
          <a:off x="0" y="151403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solidFill>
                <a:srgbClr val="0070C0"/>
              </a:solidFill>
            </a:rPr>
            <a:t>SOOOOOO….</a:t>
          </a:r>
          <a:endParaRPr lang="en-US" sz="3800" kern="1200">
            <a:solidFill>
              <a:srgbClr val="0070C0"/>
            </a:solidFill>
          </a:endParaRPr>
        </a:p>
      </dsp:txBody>
      <dsp:txXfrm>
        <a:off x="42322" y="1556354"/>
        <a:ext cx="6290248" cy="782326"/>
      </dsp:txXfrm>
    </dsp:sp>
    <dsp:sp modelId="{F8AE22F9-4EA9-4238-980A-C232699FC481}">
      <dsp:nvSpPr>
        <dsp:cNvPr id="0" name=""/>
        <dsp:cNvSpPr/>
      </dsp:nvSpPr>
      <dsp:spPr>
        <a:xfrm>
          <a:off x="0" y="238100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Ideally block right at DNS lookup/ DNS server</a:t>
          </a:r>
          <a:endParaRPr lang="en-US" sz="2000" kern="1200" dirty="0"/>
        </a:p>
      </dsp:txBody>
      <dsp:txXfrm>
        <a:off x="0" y="2381002"/>
        <a:ext cx="6374892" cy="629280"/>
      </dsp:txXfrm>
    </dsp:sp>
    <dsp:sp modelId="{095818A1-9540-4739-B3C2-C46E4059D4BB}">
      <dsp:nvSpPr>
        <dsp:cNvPr id="0" name=""/>
        <dsp:cNvSpPr/>
      </dsp:nvSpPr>
      <dsp:spPr>
        <a:xfrm>
          <a:off x="0" y="3010282"/>
          <a:ext cx="6374892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solidFill>
                <a:srgbClr val="0070C0"/>
              </a:solidFill>
            </a:rPr>
            <a:t>OR</a:t>
          </a:r>
          <a:endParaRPr lang="en-US" sz="3800" kern="1200">
            <a:solidFill>
              <a:srgbClr val="0070C0"/>
            </a:solidFill>
          </a:endParaRPr>
        </a:p>
      </dsp:txBody>
      <dsp:txXfrm>
        <a:off x="42322" y="3052604"/>
        <a:ext cx="6290248" cy="782326"/>
      </dsp:txXfrm>
    </dsp:sp>
    <dsp:sp modelId="{13C301BB-D625-410A-BF23-03DA68131B96}">
      <dsp:nvSpPr>
        <dsp:cNvPr id="0" name=""/>
        <dsp:cNvSpPr/>
      </dsp:nvSpPr>
      <dsp:spPr>
        <a:xfrm>
          <a:off x="0" y="3877252"/>
          <a:ext cx="6374892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The latest at proxy or boundary firewall</a:t>
          </a:r>
          <a:endParaRPr lang="en-US" sz="2000" kern="1200" dirty="0"/>
        </a:p>
      </dsp:txBody>
      <dsp:txXfrm>
        <a:off x="0" y="3877252"/>
        <a:ext cx="6374892" cy="629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Threat hunting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…looking (also) outside the EDR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Typical dreams crushers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72" y="1300898"/>
            <a:ext cx="5072437" cy="4769819"/>
          </a:xfrm>
        </p:spPr>
        <p:txBody>
          <a:bodyPr>
            <a:noAutofit/>
          </a:bodyPr>
          <a:lstStyle/>
          <a:p>
            <a:r>
              <a:rPr lang="en-US" sz="2400" dirty="0"/>
              <a:t>The SIEM correlations have never been reviewed, improved or customized with one’s business needs</a:t>
            </a:r>
          </a:p>
          <a:p>
            <a:r>
              <a:rPr lang="en-US" sz="2400" dirty="0"/>
              <a:t>Quite some security logs are not (yet) in the SIEM (costs/ in-out clouds, not knowing all sources producing security logs/ shadow IT/ costs / volumes, costs/efforts in formatting and processing logs)</a:t>
            </a:r>
          </a:p>
          <a:p>
            <a:r>
              <a:rPr lang="en-US" sz="2400" dirty="0"/>
              <a:t>The EDR is so basic that it sounds more like an AV from the 90’s</a:t>
            </a:r>
          </a:p>
          <a:p>
            <a:endParaRPr lang="en-NL" sz="2400" dirty="0"/>
          </a:p>
        </p:txBody>
      </p:sp>
      <p:pic>
        <p:nvPicPr>
          <p:cNvPr id="7" name="Picture 6" descr="A picture containing text, grass, outdoor, rock&#10;&#10;Description automatically generated">
            <a:extLst>
              <a:ext uri="{FF2B5EF4-FFF2-40B4-BE49-F238E27FC236}">
                <a16:creationId xmlns:a16="http://schemas.microsoft.com/office/drawing/2014/main" id="{C7B37F0A-9FBC-F747-7F64-F6152E5C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69" y="3265877"/>
            <a:ext cx="5105445" cy="31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6CA92A26-F3C3-E42E-E245-0FB7780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45" y="640080"/>
            <a:ext cx="5577840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15FE8-A385-065D-300E-8FDDD2E7821B}"/>
              </a:ext>
            </a:extLst>
          </p:cNvPr>
          <p:cNvSpPr txBox="1"/>
          <p:nvPr/>
        </p:nvSpPr>
        <p:spPr>
          <a:xfrm>
            <a:off x="8484544" y="1696824"/>
            <a:ext cx="3496924" cy="227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b="1" dirty="0">
                <a:solidFill>
                  <a:schemeClr val="tx2"/>
                </a:solidFill>
              </a:rPr>
              <a:t>Towel reasoning: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b="1" dirty="0">
                <a:solidFill>
                  <a:schemeClr val="tx2"/>
                </a:solidFill>
              </a:rPr>
              <a:t>	you might need to spend some time on the incident / bring emergency bag.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906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92829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meeting: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access to the right contacts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access to the logging in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When something is not clear : ASK QUESTIONS!!!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Make sure you get the overview picture or design</a:t>
            </a:r>
            <a:endParaRPr lang="en-NL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B940DD1-780F-62E2-252F-9A555B30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695" y="4329161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8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 DON’T FORGET…</a:t>
            </a:r>
            <a:endParaRPr lang="en-N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906661-4ACC-D101-06DE-B622428535C8}"/>
              </a:ext>
            </a:extLst>
          </p:cNvPr>
          <p:cNvSpPr txBox="1">
            <a:spLocks/>
          </p:cNvSpPr>
          <p:nvPr/>
        </p:nvSpPr>
        <p:spPr>
          <a:xfrm>
            <a:off x="2761128" y="2926977"/>
            <a:ext cx="6324601" cy="2366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WHEN SOMETHING IS NOT CLEAR</a:t>
            </a:r>
            <a:endParaRPr lang="en-NL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8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4CE71C00-B7FF-3E2F-ED36-6B0944E88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8" r="4" b="4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978-2027-FBF0-DF2A-713B83B6B7B4}"/>
              </a:ext>
            </a:extLst>
          </p:cNvPr>
          <p:cNvSpPr txBox="1"/>
          <p:nvPr/>
        </p:nvSpPr>
        <p:spPr>
          <a:xfrm>
            <a:off x="7674181" y="5342257"/>
            <a:ext cx="323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Let’s see an example …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172732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What is this large data transfer?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72" y="1300898"/>
            <a:ext cx="5072437" cy="4769819"/>
          </a:xfrm>
        </p:spPr>
        <p:txBody>
          <a:bodyPr>
            <a:noAutofit/>
          </a:bodyPr>
          <a:lstStyle/>
          <a:p>
            <a:r>
              <a:rPr lang="en-US" sz="2400" dirty="0"/>
              <a:t>You see this in flow logs, firewall logs, storage logs</a:t>
            </a:r>
          </a:p>
          <a:p>
            <a:r>
              <a:rPr lang="en-US" sz="2400" dirty="0"/>
              <a:t>Most flows nowadays are TCP 443</a:t>
            </a:r>
          </a:p>
          <a:p>
            <a:r>
              <a:rPr lang="en-US" sz="2400" dirty="0"/>
              <a:t>Maybe a legit app usage or backup</a:t>
            </a:r>
          </a:p>
          <a:p>
            <a:r>
              <a:rPr lang="en-US" sz="2400" dirty="0"/>
              <a:t>Maybe a 3</a:t>
            </a:r>
            <a:r>
              <a:rPr lang="en-US" sz="2400" baseline="30000" dirty="0"/>
              <a:t>rd</a:t>
            </a:r>
            <a:r>
              <a:rPr lang="en-US" sz="2400" dirty="0"/>
              <a:t> party business function</a:t>
            </a:r>
          </a:p>
          <a:p>
            <a:r>
              <a:rPr lang="en-US" sz="2400" dirty="0"/>
              <a:t>What if large transfer on port 80?</a:t>
            </a:r>
          </a:p>
          <a:p>
            <a:r>
              <a:rPr lang="en-US" sz="2400" dirty="0"/>
              <a:t>You will not see this in the EDR logs…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25971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/>
              <a:t>What about Jim in sales?</a:t>
            </a:r>
            <a:br>
              <a:rPr lang="en-US" sz="3600" cap="all"/>
            </a:br>
            <a:r>
              <a:rPr lang="en-US" sz="3600" cap="all"/>
              <a:t>What about Joel in HR?</a:t>
            </a:r>
            <a:br>
              <a:rPr lang="en-US" sz="3600" cap="all"/>
            </a:br>
            <a:r>
              <a:rPr lang="en-US" sz="3600" cap="all"/>
              <a:t>What do you think they have in common? </a:t>
            </a:r>
            <a:br>
              <a:rPr lang="en-US" sz="3600" cap="all"/>
            </a:br>
            <a:br>
              <a:rPr lang="en-US" sz="3600" cap="all"/>
            </a:br>
            <a:endParaRPr lang="en-US" sz="3600" cap="al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1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blue sky with white clouds&#10;&#10;Description automatically generated with low confidence">
            <a:extLst>
              <a:ext uri="{FF2B5EF4-FFF2-40B4-BE49-F238E27FC236}">
                <a16:creationId xmlns:a16="http://schemas.microsoft.com/office/drawing/2014/main" id="{275C90F0-60FF-45BB-81E3-F81FE66E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46" y="454743"/>
            <a:ext cx="7227414" cy="53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195560"/>
            <a:ext cx="10493524" cy="14859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wonders of shadow IT ! … yet another TCP 443 flow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89" y="1410277"/>
            <a:ext cx="11186369" cy="5376005"/>
          </a:xfrm>
        </p:spPr>
        <p:txBody>
          <a:bodyPr>
            <a:noAutofit/>
          </a:bodyPr>
          <a:lstStyle/>
          <a:p>
            <a:r>
              <a:rPr lang="en-US" sz="2400" dirty="0"/>
              <a:t>Jim and Joel bought these cloud services to make their work easier </a:t>
            </a:r>
          </a:p>
          <a:p>
            <a:r>
              <a:rPr lang="en-US" sz="2400" dirty="0"/>
              <a:t>They paid with own cc to speed up things and just declared costs</a:t>
            </a:r>
          </a:p>
          <a:p>
            <a:r>
              <a:rPr lang="en-US" sz="2400" dirty="0"/>
              <a:t>No business impact analysis on what data goes up and down? (data classification much?)</a:t>
            </a:r>
          </a:p>
          <a:p>
            <a:r>
              <a:rPr lang="en-US" sz="2400" dirty="0"/>
              <a:t>They agreed to the big popup informing them that data will be kept in this cloud service for an X amount of time</a:t>
            </a:r>
          </a:p>
          <a:p>
            <a:r>
              <a:rPr lang="en-US" sz="2400" dirty="0"/>
              <a:t>They didn’t setup MFA because … well, too much effort</a:t>
            </a:r>
          </a:p>
          <a:p>
            <a:r>
              <a:rPr lang="en-US" sz="2400" dirty="0"/>
              <a:t>They got an admin panel with security logs,</a:t>
            </a:r>
          </a:p>
          <a:p>
            <a:pPr marL="0" indent="0">
              <a:buNone/>
            </a:pPr>
            <a:r>
              <a:rPr lang="en-US" sz="2400" dirty="0"/>
              <a:t>but no one asked them </a:t>
            </a:r>
          </a:p>
          <a:p>
            <a:pPr marL="0" indent="0">
              <a:buNone/>
            </a:pPr>
            <a:r>
              <a:rPr lang="en-US" sz="2400" dirty="0"/>
              <a:t>to import these logs in the SIEM (why?)</a:t>
            </a:r>
          </a:p>
          <a:p>
            <a:r>
              <a:rPr lang="en-US" sz="2400" dirty="0"/>
              <a:t>It will be a true adventure to correlate the large data flow we were speaking about to these services and their owners within customer realm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NL" sz="240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B89A6D7-7698-578A-BB2B-F55BBFB1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55" y="4566643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What do you do as a security incident investigator?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06011"/>
            <a:ext cx="6829985" cy="4158930"/>
          </a:xfrm>
        </p:spPr>
        <p:txBody>
          <a:bodyPr>
            <a:noAutofit/>
          </a:bodyPr>
          <a:lstStyle/>
          <a:p>
            <a:r>
              <a:rPr lang="en-US" sz="2400" dirty="0"/>
              <a:t>Add new information to your overall picture</a:t>
            </a:r>
          </a:p>
          <a:p>
            <a:r>
              <a:rPr lang="en-US" sz="2400" dirty="0"/>
              <a:t>Record the moments in time when these new findings took place </a:t>
            </a:r>
            <a:r>
              <a:rPr lang="en-US" sz="2400" b="1" dirty="0">
                <a:solidFill>
                  <a:srgbClr val="C00000"/>
                </a:solidFill>
              </a:rPr>
              <a:t>(use UTC!!!)</a:t>
            </a:r>
          </a:p>
          <a:p>
            <a:r>
              <a:rPr lang="en-US" sz="2400" dirty="0"/>
              <a:t>Try to get access to review new security relevant logs when a new source has been identified</a:t>
            </a:r>
          </a:p>
          <a:p>
            <a:r>
              <a:rPr lang="en-US" sz="2400" dirty="0"/>
              <a:t>Include in your note when did you get access to these new category of logs</a:t>
            </a:r>
          </a:p>
          <a:p>
            <a:r>
              <a:rPr lang="en-US" sz="2400" dirty="0"/>
              <a:t>If very dangerous findings think of next steps (known full cloud compromise / security incident log located/ no MFA/ etc)</a:t>
            </a:r>
          </a:p>
          <a:p>
            <a:endParaRPr lang="en-US" sz="2400" dirty="0"/>
          </a:p>
          <a:p>
            <a:endParaRPr lang="en-NL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BEB8E4-A95C-420D-608C-5F6C7B96B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9" r="10317" b="-3"/>
          <a:stretch/>
        </p:blipFill>
        <p:spPr>
          <a:xfrm>
            <a:off x="8608284" y="2365697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0E7A-BC13-66B9-853C-E9CC9AC4DD03}"/>
              </a:ext>
            </a:extLst>
          </p:cNvPr>
          <p:cNvSpPr txBox="1"/>
          <p:nvPr/>
        </p:nvSpPr>
        <p:spPr>
          <a:xfrm>
            <a:off x="5356412" y="242572"/>
            <a:ext cx="1990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AGENDA</a:t>
            </a:r>
            <a:endParaRPr lang="en-NL" sz="4000" dirty="0"/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AE1CAEE1-72E1-B6E3-598C-4061909F4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695689"/>
              </p:ext>
            </p:extLst>
          </p:nvPr>
        </p:nvGraphicFramePr>
        <p:xfrm>
          <a:off x="1277471" y="1166842"/>
          <a:ext cx="73779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57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Which one is the best tool to record your finding?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171699"/>
            <a:ext cx="9174349" cy="1754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Whatever works for you, but this one work very well and it’s free: Timeline explorer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https://ericzimmerman.github.io/#!index.md</a:t>
            </a:r>
          </a:p>
          <a:p>
            <a:endParaRPr lang="en-NL" sz="3600" b="1" dirty="0">
              <a:solidFill>
                <a:srgbClr val="0070C0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2AA7A7-826E-90D9-AB09-6045987F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90" y="4138611"/>
            <a:ext cx="3379134" cy="2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 dirty="0">
                <a:solidFill>
                  <a:srgbClr val="C00000"/>
                </a:solidFill>
              </a:rPr>
              <a:t>UTC!!!</a:t>
            </a:r>
            <a:br>
              <a:rPr lang="en-US" sz="3600" cap="all" dirty="0">
                <a:solidFill>
                  <a:srgbClr val="C00000"/>
                </a:solidFill>
              </a:rPr>
            </a:br>
            <a:br>
              <a:rPr lang="en-US" sz="3600" cap="all" dirty="0">
                <a:solidFill>
                  <a:srgbClr val="C00000"/>
                </a:solidFill>
              </a:rPr>
            </a:br>
            <a:endParaRPr lang="en-US" sz="3600" cap="all" dirty="0">
              <a:solidFill>
                <a:srgbClr val="C0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431295-7B66-174E-80FF-5EAB7E48CBC8}"/>
              </a:ext>
            </a:extLst>
          </p:cNvPr>
          <p:cNvSpPr txBox="1"/>
          <p:nvPr/>
        </p:nvSpPr>
        <p:spPr>
          <a:xfrm>
            <a:off x="2061883" y="5873250"/>
            <a:ext cx="259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I keep pushing this?</a:t>
            </a:r>
            <a:endParaRPr lang="en-NL" b="1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39651C-9E35-54F1-E4FA-949B08C6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926" y="412059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871" y="596152"/>
            <a:ext cx="6553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go hunting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807-B1F5-1E09-2082-2476FFCEC263}"/>
              </a:ext>
            </a:extLst>
          </p:cNvPr>
          <p:cNvSpPr txBox="1"/>
          <p:nvPr/>
        </p:nvSpPr>
        <p:spPr>
          <a:xfrm>
            <a:off x="2505636" y="3088341"/>
            <a:ext cx="9160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add a bit of time pressure as we are facing a live incident</a:t>
            </a:r>
            <a:endParaRPr lang="en-NL" sz="2800" dirty="0"/>
          </a:p>
        </p:txBody>
      </p:sp>
      <p:sp>
        <p:nvSpPr>
          <p:cNvPr id="5" name="Rectangle 4" descr="Dog">
            <a:extLst>
              <a:ext uri="{FF2B5EF4-FFF2-40B4-BE49-F238E27FC236}">
                <a16:creationId xmlns:a16="http://schemas.microsoft.com/office/drawing/2014/main" id="{4AF34983-9367-1F8D-077D-443283ECC180}"/>
              </a:ext>
            </a:extLst>
          </p:cNvPr>
          <p:cNvSpPr/>
          <p:nvPr/>
        </p:nvSpPr>
        <p:spPr>
          <a:xfrm>
            <a:off x="1309919" y="642049"/>
            <a:ext cx="562632" cy="56263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483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cap="all" dirty="0"/>
              <a:t>BACK to our </a:t>
            </a:r>
            <a:r>
              <a:rPr lang="en-US" sz="3600" cap="all" dirty="0" err="1"/>
              <a:t>siem</a:t>
            </a:r>
            <a:br>
              <a:rPr lang="en-US" sz="3600" cap="all" dirty="0"/>
            </a:br>
            <a:br>
              <a:rPr lang="en-US" sz="3600" cap="all" dirty="0"/>
            </a:br>
            <a:endParaRPr lang="en-US" sz="3600" cap="al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898134"/>
          </a:xfrm>
        </p:spPr>
        <p:txBody>
          <a:bodyPr>
            <a:normAutofit/>
          </a:bodyPr>
          <a:lstStyle/>
          <a:p>
            <a:r>
              <a:rPr lang="en-US" dirty="0"/>
              <a:t>Few things to keep in mind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695344"/>
            <a:ext cx="9505187" cy="4503749"/>
          </a:xfrm>
        </p:spPr>
        <p:txBody>
          <a:bodyPr>
            <a:noAutofit/>
          </a:bodyPr>
          <a:lstStyle/>
          <a:p>
            <a:r>
              <a:rPr lang="en-US" sz="2400" dirty="0"/>
              <a:t>There is a delay between live events and the SIEM log arrival (most cloud tooling has these delays published)</a:t>
            </a:r>
          </a:p>
          <a:p>
            <a:r>
              <a:rPr lang="en-US" sz="2400" dirty="0"/>
              <a:t>SIEM will have less logs than the EDR for an endpoint, but it can point you in the right direction</a:t>
            </a:r>
          </a:p>
          <a:p>
            <a:r>
              <a:rPr lang="en-US" sz="2400" dirty="0"/>
              <a:t>You still need to go to the EDR logs for more details, features, digging</a:t>
            </a:r>
          </a:p>
          <a:p>
            <a:r>
              <a:rPr lang="en-US" sz="2400" dirty="0"/>
              <a:t>If firewall logs are too costly, try a small selection first: outgoing for example (what do you think it’s more interesting: outgoing dropped or outgoing allowed?)</a:t>
            </a:r>
          </a:p>
          <a:p>
            <a:r>
              <a:rPr lang="en-US" sz="2400" dirty="0"/>
              <a:t>If no EDR you will need to check (with the help of an admin) windows/ </a:t>
            </a:r>
            <a:r>
              <a:rPr lang="en-US" sz="2400" dirty="0" err="1"/>
              <a:t>linux</a:t>
            </a:r>
            <a:r>
              <a:rPr lang="en-US" sz="2400" dirty="0"/>
              <a:t> server logs – and hope, there is a central logging repository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8723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AE5DBC-D1C8-E69A-5027-9B0BE6CC9705}"/>
              </a:ext>
            </a:extLst>
          </p:cNvPr>
          <p:cNvSpPr txBox="1"/>
          <p:nvPr/>
        </p:nvSpPr>
        <p:spPr>
          <a:xfrm>
            <a:off x="4845425" y="677191"/>
            <a:ext cx="5123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Best way to know an environment is to run your hunts </a:t>
            </a:r>
            <a:endParaRPr lang="en-NL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8C89E-7B0B-170D-BBD7-596745589DCB}"/>
              </a:ext>
            </a:extLst>
          </p:cNvPr>
          <p:cNvSpPr txBox="1"/>
          <p:nvPr/>
        </p:nvSpPr>
        <p:spPr>
          <a:xfrm>
            <a:off x="1329375" y="1141552"/>
            <a:ext cx="6096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Command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Scheduled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Encoded 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PS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Recon commands from LOCAL SYSTEM (netstat/whoami/at…)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scheduled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RDP using high privileged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Processes started from the recycle bin ….</a:t>
            </a:r>
            <a:endParaRPr lang="en-NL" sz="2400" dirty="0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CD5DADEF-0BC5-D690-F05A-86B18A27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25" y="2370735"/>
            <a:ext cx="2466975" cy="1847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62B5A-B8A8-1FB9-4BC7-266A8058FF3D}"/>
              </a:ext>
            </a:extLst>
          </p:cNvPr>
          <p:cNvSpPr txBox="1"/>
          <p:nvPr/>
        </p:nvSpPr>
        <p:spPr>
          <a:xfrm>
            <a:off x="685801" y="5298739"/>
            <a:ext cx="707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 all the things are bad, but at least we know who/what they are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24496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871" y="596152"/>
            <a:ext cx="6553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Syntax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E807-B1F5-1E09-2082-2476FFCEC263}"/>
              </a:ext>
            </a:extLst>
          </p:cNvPr>
          <p:cNvSpPr txBox="1"/>
          <p:nvPr/>
        </p:nvSpPr>
        <p:spPr>
          <a:xfrm>
            <a:off x="2505636" y="3088341"/>
            <a:ext cx="8485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it is important to know what you are looking for/ local admin will help you get it (and if not google and experience after a while)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1033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6D978-2027-FBF0-DF2A-713B83B6B7B4}"/>
              </a:ext>
            </a:extLst>
          </p:cNvPr>
          <p:cNvSpPr txBox="1"/>
          <p:nvPr/>
        </p:nvSpPr>
        <p:spPr>
          <a:xfrm>
            <a:off x="6047750" y="4226150"/>
            <a:ext cx="566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EDR logs are an excellent hunting ground but it can become an addiction – don’t panic when it’s not there.</a:t>
            </a:r>
            <a:endParaRPr lang="en-NL" sz="2400" b="1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7A826D2-ED6D-679E-862B-251FD16B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" y="1274115"/>
            <a:ext cx="5130597" cy="42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468984"/>
            <a:ext cx="10493524" cy="898134"/>
          </a:xfrm>
        </p:spPr>
        <p:txBody>
          <a:bodyPr>
            <a:normAutofit/>
          </a:bodyPr>
          <a:lstStyle/>
          <a:p>
            <a:r>
              <a:rPr lang="en-US" dirty="0"/>
              <a:t>Few other hunts ideas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695344"/>
            <a:ext cx="10195767" cy="4243773"/>
          </a:xfrm>
        </p:spPr>
        <p:txBody>
          <a:bodyPr>
            <a:noAutofit/>
          </a:bodyPr>
          <a:lstStyle/>
          <a:p>
            <a:r>
              <a:rPr lang="en-US" sz="2400" dirty="0"/>
              <a:t>Create statistic hunts: top rare present process names, stats and counts on used </a:t>
            </a:r>
            <a:r>
              <a:rPr lang="en-US" sz="2400" dirty="0" err="1"/>
              <a:t>wmi</a:t>
            </a:r>
            <a:r>
              <a:rPr lang="en-US" sz="2400" dirty="0"/>
              <a:t> commands, top and count for 1-2 chars file names</a:t>
            </a:r>
          </a:p>
          <a:p>
            <a:r>
              <a:rPr lang="en-US" sz="2400" dirty="0"/>
              <a:t>Event logs being cleared ("Microsoft-Windows-Eventlog“,1102 or 517/ "PowerShell log file was cleared“, 104/ "System log file was cleared“, 104)</a:t>
            </a:r>
          </a:p>
          <a:p>
            <a:r>
              <a:rPr lang="en-US" sz="2400" dirty="0"/>
              <a:t>Hidden files, hidden shares (\$)</a:t>
            </a:r>
          </a:p>
          <a:p>
            <a:r>
              <a:rPr lang="en-US" sz="2400" dirty="0"/>
              <a:t>RDP successful login stats (logon type 10/ 4624 or 528)</a:t>
            </a:r>
          </a:p>
          <a:p>
            <a:r>
              <a:rPr lang="en-US" sz="2400" dirty="0"/>
              <a:t>Statistics on overall file extensions and counts (interesting if encrypted/ atypical extensions or misspelled extensions are found)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14127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431295-7B66-174E-80FF-5EAB7E48CBC8}"/>
              </a:ext>
            </a:extLst>
          </p:cNvPr>
          <p:cNvSpPr txBox="1"/>
          <p:nvPr/>
        </p:nvSpPr>
        <p:spPr>
          <a:xfrm>
            <a:off x="1509070" y="1986309"/>
            <a:ext cx="5992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What about that critical alert about a connection out to a C2, identified by the EDR intel?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Did the C2 contact really took place?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Don’t forget: (if) EDR runs ON a host, it won’t go trace your packet in the network!!!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D5E37-1F73-C220-6C1E-7383A14B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62" y="3621180"/>
            <a:ext cx="2874626" cy="2105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2075E-8B02-318D-1A11-6E74CA0F8E33}"/>
              </a:ext>
            </a:extLst>
          </p:cNvPr>
          <p:cNvSpPr txBox="1"/>
          <p:nvPr/>
        </p:nvSpPr>
        <p:spPr>
          <a:xfrm>
            <a:off x="4565296" y="529951"/>
            <a:ext cx="564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Limitations - </a:t>
            </a:r>
          </a:p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rgbClr val="7030A0"/>
                </a:solidFill>
              </a:rPr>
              <a:t>and need for correlations</a:t>
            </a:r>
          </a:p>
          <a:p>
            <a:endParaRPr lang="en-NL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4" y="645459"/>
            <a:ext cx="6811591" cy="1485900"/>
          </a:xfrm>
        </p:spPr>
        <p:txBody>
          <a:bodyPr>
            <a:normAutofit/>
          </a:bodyPr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descr="Ghost">
            <a:extLst>
              <a:ext uri="{FF2B5EF4-FFF2-40B4-BE49-F238E27FC236}">
                <a16:creationId xmlns:a16="http://schemas.microsoft.com/office/drawing/2014/main" id="{B53BE517-06D4-91C2-3F4C-F1BB283F825B}"/>
              </a:ext>
            </a:extLst>
          </p:cNvPr>
          <p:cNvSpPr/>
          <p:nvPr/>
        </p:nvSpPr>
        <p:spPr>
          <a:xfrm>
            <a:off x="937861" y="592719"/>
            <a:ext cx="741972" cy="7419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 descr="A picture containing cat, grass, black, mammal&#10;&#10;Description automatically generated">
            <a:extLst>
              <a:ext uri="{FF2B5EF4-FFF2-40B4-BE49-F238E27FC236}">
                <a16:creationId xmlns:a16="http://schemas.microsoft.com/office/drawing/2014/main" id="{1620235C-428E-4C0A-514A-C4D1EA86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08" y="1719879"/>
            <a:ext cx="6965576" cy="44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3CBF5D-6DA9-F65B-915E-5E7531B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75" y="3056065"/>
            <a:ext cx="5076267" cy="385796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49804C-AF89-7664-24B3-FC14AD4CF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12" y="367553"/>
            <a:ext cx="9601200" cy="3581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you have proxy logs to correlate?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you have firewall logs to correlate? (remember: which outgoing firewall logs are the most interesting?)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Do we have intel feeds on all these devices?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Are they DIFFERENT feeds with DIFFERENT (quality of) intel? </a:t>
            </a:r>
            <a:endParaRPr lang="en-NL" sz="2800" b="1" dirty="0">
              <a:solidFill>
                <a:srgbClr val="0070C0"/>
              </a:solidFill>
            </a:endParaRPr>
          </a:p>
          <a:p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05897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168230" y="1005798"/>
            <a:ext cx="9282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Question:</a:t>
            </a:r>
          </a:p>
          <a:p>
            <a:endParaRPr lang="en-US" sz="3200" dirty="0"/>
          </a:p>
          <a:p>
            <a:r>
              <a:rPr lang="en-US" sz="3200" dirty="0"/>
              <a:t>Considering the traffic path: infected host, process starts, trying to connect out to a C2.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Where is the most logical next step to have the layered approach to terminate this flow in path towards the C2?</a:t>
            </a:r>
            <a:r>
              <a:rPr lang="en-US" sz="3200" dirty="0"/>
              <a:t> (in most cases EDR will allow a process to run first few seconds, or, if unknown as bad yet, for a longer amount of time)</a:t>
            </a:r>
          </a:p>
        </p:txBody>
      </p:sp>
    </p:spTree>
    <p:extLst>
      <p:ext uri="{BB962C8B-B14F-4D97-AF65-F5344CB8AC3E}">
        <p14:creationId xmlns:p14="http://schemas.microsoft.com/office/powerpoint/2010/main" val="305183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140FEE-9BF3-5CA6-B5F6-E5BFA6AC1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36" b="13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85A2A-C611-18B7-C6C1-6C7D8C59C1F9}"/>
              </a:ext>
            </a:extLst>
          </p:cNvPr>
          <p:cNvSpPr txBox="1"/>
          <p:nvPr/>
        </p:nvSpPr>
        <p:spPr>
          <a:xfrm>
            <a:off x="675850" y="627825"/>
            <a:ext cx="8181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Host trying to connect out to some_bad_place_running_malware.ru …</a:t>
            </a:r>
            <a:endParaRPr lang="en-NL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4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057F5B5E-B518-304C-F186-C01D0BB2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24" y="2153943"/>
            <a:ext cx="3066908" cy="2377716"/>
          </a:xfrm>
          <a:prstGeom prst="rect">
            <a:avLst/>
          </a:prstGeom>
        </p:spPr>
      </p:pic>
      <p:graphicFrame>
        <p:nvGraphicFramePr>
          <p:cNvPr id="49" name="TextBox 6">
            <a:extLst>
              <a:ext uri="{FF2B5EF4-FFF2-40B4-BE49-F238E27FC236}">
                <a16:creationId xmlns:a16="http://schemas.microsoft.com/office/drawing/2014/main" id="{82605E2B-C3FC-A461-1F29-2AC3F406E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844111"/>
              </p:ext>
            </p:extLst>
          </p:nvPr>
        </p:nvGraphicFramePr>
        <p:xfrm>
          <a:off x="5781249" y="1151256"/>
          <a:ext cx="637489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B961E1-B972-BE33-4E41-949391A4C3F4}"/>
              </a:ext>
            </a:extLst>
          </p:cNvPr>
          <p:cNvSpPr txBox="1"/>
          <p:nvPr/>
        </p:nvSpPr>
        <p:spPr>
          <a:xfrm>
            <a:off x="5862424" y="409917"/>
            <a:ext cx="621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Ideally traffic should be blocked as close to the source as possible</a:t>
            </a:r>
            <a:endParaRPr lang="en-NL" sz="2000" b="1" dirty="0"/>
          </a:p>
        </p:txBody>
      </p:sp>
    </p:spTree>
    <p:extLst>
      <p:ext uri="{BB962C8B-B14F-4D97-AF65-F5344CB8AC3E}">
        <p14:creationId xmlns:p14="http://schemas.microsoft.com/office/powerpoint/2010/main" val="121679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person, purple, necktie&#10;&#10;Description automatically generated">
            <a:extLst>
              <a:ext uri="{FF2B5EF4-FFF2-40B4-BE49-F238E27FC236}">
                <a16:creationId xmlns:a16="http://schemas.microsoft.com/office/drawing/2014/main" id="{1412E075-7E0C-6565-8455-706C573E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" r="11061" b="-2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134D5-3316-BAAE-7AE9-B8139D911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167" y="2271242"/>
            <a:ext cx="4977700" cy="21618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7030A0"/>
                </a:solidFill>
              </a:rPr>
              <a:t>How often did you encounter a DNS server using intel feeds? (being able to and using)</a:t>
            </a:r>
          </a:p>
        </p:txBody>
      </p:sp>
    </p:spTree>
    <p:extLst>
      <p:ext uri="{BB962C8B-B14F-4D97-AF65-F5344CB8AC3E}">
        <p14:creationId xmlns:p14="http://schemas.microsoft.com/office/powerpoint/2010/main" val="848514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93" y="730625"/>
            <a:ext cx="4029636" cy="1485900"/>
          </a:xfrm>
        </p:spPr>
        <p:txBody>
          <a:bodyPr>
            <a:normAutofit/>
          </a:bodyPr>
          <a:lstStyle/>
          <a:p>
            <a:r>
              <a:rPr lang="en-US" dirty="0"/>
              <a:t>Better hunting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845" y="2382370"/>
            <a:ext cx="7879977" cy="3581400"/>
          </a:xfrm>
        </p:spPr>
        <p:txBody>
          <a:bodyPr>
            <a:noAutofit/>
          </a:bodyPr>
          <a:lstStyle/>
          <a:p>
            <a:r>
              <a:rPr lang="en-US" sz="2400" b="1" dirty="0"/>
              <a:t>There are a lot of potential improvements for the hunting processes which can be suggested after solving an incident</a:t>
            </a:r>
          </a:p>
          <a:p>
            <a:r>
              <a:rPr lang="en-US" sz="2400" b="1" dirty="0"/>
              <a:t>Not many IR teams consider security improvements as an IR step</a:t>
            </a:r>
          </a:p>
        </p:txBody>
      </p:sp>
      <p:sp>
        <p:nvSpPr>
          <p:cNvPr id="4" name="Rectangle 3" descr="Add with solid fill">
            <a:extLst>
              <a:ext uri="{FF2B5EF4-FFF2-40B4-BE49-F238E27FC236}">
                <a16:creationId xmlns:a16="http://schemas.microsoft.com/office/drawing/2014/main" id="{C2A7A50C-1D2C-64B8-9013-17DCE9F4EF05}"/>
              </a:ext>
            </a:extLst>
          </p:cNvPr>
          <p:cNvSpPr/>
          <p:nvPr/>
        </p:nvSpPr>
        <p:spPr>
          <a:xfrm>
            <a:off x="1175425" y="739589"/>
            <a:ext cx="741972" cy="74197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153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33" y="172572"/>
            <a:ext cx="8305801" cy="974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One such very brave example: </a:t>
            </a:r>
            <a:r>
              <a:rPr lang="en-US" sz="2400" b="1" dirty="0">
                <a:solidFill>
                  <a:srgbClr val="0070C0"/>
                </a:solidFill>
              </a:rPr>
              <a:t>https://github.com/WillOram/AzureAD-incident-response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A4DB4-5E22-1CE7-1D91-0276D820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1024825"/>
            <a:ext cx="9621346" cy="58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6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ACB5FDF-798E-C0D6-8C2B-A07CA75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608" y="591670"/>
            <a:ext cx="5109882" cy="1013012"/>
          </a:xfrm>
        </p:spPr>
        <p:txBody>
          <a:bodyPr/>
          <a:lstStyle/>
          <a:p>
            <a:r>
              <a:rPr lang="en-US" dirty="0"/>
              <a:t>Worth considering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E239-7743-7BDD-8086-3270F4E4FCF2}"/>
              </a:ext>
            </a:extLst>
          </p:cNvPr>
          <p:cNvSpPr txBox="1"/>
          <p:nvPr/>
        </p:nvSpPr>
        <p:spPr>
          <a:xfrm>
            <a:off x="1825361" y="1787756"/>
            <a:ext cx="5356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One major improvement for a lot of organizations in building an </a:t>
            </a:r>
            <a:r>
              <a:rPr lang="en-US" sz="2800" b="1" dirty="0">
                <a:solidFill>
                  <a:srgbClr val="0070C0"/>
                </a:solidFill>
              </a:rPr>
              <a:t>intel sharing automation</a:t>
            </a:r>
            <a:r>
              <a:rPr lang="en-US" sz="2800" b="1" dirty="0"/>
              <a:t> or using an </a:t>
            </a:r>
            <a:r>
              <a:rPr lang="en-US" sz="2800" b="1" dirty="0">
                <a:solidFill>
                  <a:srgbClr val="0070C0"/>
                </a:solidFill>
              </a:rPr>
              <a:t>intel sharing platform</a:t>
            </a:r>
            <a:r>
              <a:rPr lang="en-US" sz="2800" b="1" dirty="0"/>
              <a:t> to process all the feeds they buy from different sources</a:t>
            </a:r>
            <a:endParaRPr lang="en-NL" sz="2800" b="1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D98B64-FB4A-C5D2-9027-EBC86F3D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250" y="3552455"/>
            <a:ext cx="2352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93610D-A21C-50A9-D54A-5308CD83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37" y="640080"/>
            <a:ext cx="5896581" cy="3674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15FE8-A385-065D-300E-8FDDD2E7821B}"/>
              </a:ext>
            </a:extLst>
          </p:cNvPr>
          <p:cNvSpPr txBox="1"/>
          <p:nvPr/>
        </p:nvSpPr>
        <p:spPr>
          <a:xfrm>
            <a:off x="8471423" y="2286000"/>
            <a:ext cx="3053039" cy="82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Bef>
                <a:spcPct val="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b="1" cap="all" dirty="0">
                <a:solidFill>
                  <a:schemeClr val="tx2"/>
                </a:solidFill>
              </a:rPr>
              <a:t>Many even buy the same intel TWICE !!!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C5D80E-6F68-2682-6C01-A43E43A7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025" y="4776810"/>
            <a:ext cx="10107469" cy="1619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Advice: investigate before you decide to buy an intel feed (EXPENSIVE!!!) for overlap with intel you already use and plan to use the intel in every project able to consume.</a:t>
            </a:r>
          </a:p>
        </p:txBody>
      </p:sp>
    </p:spTree>
    <p:extLst>
      <p:ext uri="{BB962C8B-B14F-4D97-AF65-F5344CB8AC3E}">
        <p14:creationId xmlns:p14="http://schemas.microsoft.com/office/powerpoint/2010/main" val="2068133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CB5FDF-798E-C0D6-8C2B-A07CA75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Also… SEGMENTATION!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E239-7743-7BDD-8086-3270F4E4FCF2}"/>
              </a:ext>
            </a:extLst>
          </p:cNvPr>
          <p:cNvSpPr txBox="1"/>
          <p:nvPr/>
        </p:nvSpPr>
        <p:spPr>
          <a:xfrm>
            <a:off x="784743" y="2286000"/>
            <a:ext cx="595883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dirty="0">
                <a:solidFill>
                  <a:schemeClr val="tx2"/>
                </a:solidFill>
              </a:rPr>
              <a:t>You can buy a top-of-the-line EDR, click on a spear phishing and still face risks if every project you are running runs happily together in </a:t>
            </a:r>
            <a:r>
              <a:rPr lang="en-US" b="1" dirty="0" err="1">
                <a:solidFill>
                  <a:schemeClr val="tx2"/>
                </a:solidFill>
              </a:rPr>
              <a:t>vlan</a:t>
            </a:r>
            <a:r>
              <a:rPr lang="en-US" b="1" dirty="0">
                <a:solidFill>
                  <a:schemeClr val="tx2"/>
                </a:solidFill>
              </a:rPr>
              <a:t> 1.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E64A7B0-3B59-AC01-D890-8CF0A37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2192874"/>
            <a:ext cx="3299579" cy="24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4" y="645459"/>
            <a:ext cx="6811591" cy="1485900"/>
          </a:xfrm>
        </p:spPr>
        <p:txBody>
          <a:bodyPr>
            <a:normAutofit/>
          </a:bodyPr>
          <a:lstStyle/>
          <a:p>
            <a:r>
              <a:rPr lang="en-US" dirty="0"/>
              <a:t>When do people hunt?</a:t>
            </a:r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79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Answer: when they’re hungry </a:t>
            </a:r>
            <a:endParaRPr lang="en-NL" sz="1800" b="1" dirty="0"/>
          </a:p>
        </p:txBody>
      </p:sp>
      <p:pic>
        <p:nvPicPr>
          <p:cNvPr id="7" name="Picture 6" descr="Shrug Koala">
            <a:extLst>
              <a:ext uri="{FF2B5EF4-FFF2-40B4-BE49-F238E27FC236}">
                <a16:creationId xmlns:a16="http://schemas.microsoft.com/office/drawing/2014/main" id="{5C55EF04-75A0-1C88-00FE-8534C514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54" y="2350235"/>
            <a:ext cx="3542618" cy="3542618"/>
          </a:xfrm>
          <a:prstGeom prst="rect">
            <a:avLst/>
          </a:prstGeom>
        </p:spPr>
      </p:pic>
      <p:sp>
        <p:nvSpPr>
          <p:cNvPr id="9" name="Rectangle 8" descr="Binoculars">
            <a:extLst>
              <a:ext uri="{FF2B5EF4-FFF2-40B4-BE49-F238E27FC236}">
                <a16:creationId xmlns:a16="http://schemas.microsoft.com/office/drawing/2014/main" id="{6AEAF7A3-7335-9F17-6065-CD79C2097A39}"/>
              </a:ext>
            </a:extLst>
          </p:cNvPr>
          <p:cNvSpPr/>
          <p:nvPr/>
        </p:nvSpPr>
        <p:spPr>
          <a:xfrm>
            <a:off x="1023562" y="710356"/>
            <a:ext cx="562632" cy="56263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1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Quick win!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Consider blocking all domains which are newer than few weeks (1 – 4 weeks, most common choices) </a:t>
            </a:r>
          </a:p>
          <a:p>
            <a:r>
              <a:rPr lang="en-US" sz="2800" b="1" dirty="0"/>
              <a:t>Feature present in many proxy and firewall tooling: USE IT!!!</a:t>
            </a:r>
          </a:p>
          <a:p>
            <a:r>
              <a:rPr lang="en-US" sz="2800" b="1" dirty="0"/>
              <a:t>You can always exclude own and 3</a:t>
            </a:r>
            <a:r>
              <a:rPr lang="en-US" sz="2800" b="1" baseline="30000" dirty="0"/>
              <a:t>rd</a:t>
            </a:r>
            <a:r>
              <a:rPr lang="en-US" sz="2800" b="1" dirty="0"/>
              <a:t> parties' domains and subdomains.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29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154783" y="1005798"/>
            <a:ext cx="9282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Question:</a:t>
            </a:r>
          </a:p>
          <a:p>
            <a:endParaRPr lang="en-US" sz="4000" dirty="0"/>
          </a:p>
          <a:p>
            <a:r>
              <a:rPr lang="en-US" sz="4000" dirty="0"/>
              <a:t>Which one is the </a:t>
            </a:r>
            <a:r>
              <a:rPr lang="en-US" sz="4000" dirty="0">
                <a:solidFill>
                  <a:srgbClr val="C00000"/>
                </a:solidFill>
              </a:rPr>
              <a:t>best intel </a:t>
            </a:r>
            <a:r>
              <a:rPr lang="en-US" sz="4000" dirty="0"/>
              <a:t>you can have?</a:t>
            </a:r>
          </a:p>
        </p:txBody>
      </p:sp>
    </p:spTree>
    <p:extLst>
      <p:ext uri="{BB962C8B-B14F-4D97-AF65-F5344CB8AC3E}">
        <p14:creationId xmlns:p14="http://schemas.microsoft.com/office/powerpoint/2010/main" val="41715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AB59D-CEBB-F95B-B2D8-847DA311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9" y="1010653"/>
            <a:ext cx="7996518" cy="429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1D31E-9658-C404-47B6-A7DBF0CD8E68}"/>
              </a:ext>
            </a:extLst>
          </p:cNvPr>
          <p:cNvSpPr txBox="1"/>
          <p:nvPr/>
        </p:nvSpPr>
        <p:spPr>
          <a:xfrm>
            <a:off x="1317812" y="313765"/>
            <a:ext cx="395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Remember this slide?</a:t>
            </a:r>
            <a:endParaRPr lang="en-NL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07B18-EAEA-912B-4B33-D473F040B50C}"/>
              </a:ext>
            </a:extLst>
          </p:cNvPr>
          <p:cNvSpPr txBox="1"/>
          <p:nvPr/>
        </p:nvSpPr>
        <p:spPr>
          <a:xfrm>
            <a:off x="1954305" y="5308738"/>
            <a:ext cx="96490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Well, this is intel which is created in your own context.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This is the non degraded by time or external setup.</a:t>
            </a:r>
            <a:endParaRPr lang="en-NL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79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BONUS!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The SOC can use the hunts to create alerts once the query is adapted to identify the outliners</a:t>
            </a:r>
          </a:p>
          <a:p>
            <a:r>
              <a:rPr lang="en-US" sz="2800" b="1" dirty="0"/>
              <a:t>It should be a process where hunting feeds SOC intel for their alerts even outside an incident situation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8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197" y="643077"/>
            <a:ext cx="4759928" cy="1485900"/>
          </a:xfrm>
        </p:spPr>
        <p:txBody>
          <a:bodyPr>
            <a:normAutofit/>
          </a:bodyPr>
          <a:lstStyle/>
          <a:p>
            <a:r>
              <a:rPr lang="en-US" dirty="0"/>
              <a:t>Don’t get hunted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DCAD-2C5C-AE68-B950-3DEC0035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Autofit/>
          </a:bodyPr>
          <a:lstStyle/>
          <a:p>
            <a:r>
              <a:rPr lang="en-US" sz="2400" b="1" dirty="0"/>
              <a:t>Don’t forget smart adversaries ALSO hunt during incidents (aka they might setup automations to alert on security response activities)</a:t>
            </a:r>
          </a:p>
          <a:p>
            <a:r>
              <a:rPr lang="en-US" sz="2400" b="1" dirty="0"/>
              <a:t>Beware of where from you run your hunts, under what account, what queries and where the results get stored – so the intruder doesn’t notice your activities, or even worse … starts influencing your results</a:t>
            </a:r>
          </a:p>
          <a:p>
            <a:endParaRPr lang="en-US" sz="2400" b="1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deer with antlers&#10;&#10;Description automatically generated with medium confidence">
            <a:extLst>
              <a:ext uri="{FF2B5EF4-FFF2-40B4-BE49-F238E27FC236}">
                <a16:creationId xmlns:a16="http://schemas.microsoft.com/office/drawing/2014/main" id="{EAB5C8F5-1799-86A5-B856-C5848FCB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386027"/>
            <a:ext cx="3299579" cy="4085194"/>
          </a:xfrm>
          <a:prstGeom prst="rect">
            <a:avLst/>
          </a:prstGeom>
        </p:spPr>
      </p:pic>
      <p:sp>
        <p:nvSpPr>
          <p:cNvPr id="8" name="Rectangle 7" descr="Cow">
            <a:extLst>
              <a:ext uri="{FF2B5EF4-FFF2-40B4-BE49-F238E27FC236}">
                <a16:creationId xmlns:a16="http://schemas.microsoft.com/office/drawing/2014/main" id="{69FE6AB6-7225-4BFD-2130-26C6F40F4010}"/>
              </a:ext>
            </a:extLst>
          </p:cNvPr>
          <p:cNvSpPr/>
          <p:nvPr/>
        </p:nvSpPr>
        <p:spPr>
          <a:xfrm>
            <a:off x="744118" y="732768"/>
            <a:ext cx="562632" cy="56263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927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7377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Translating this to security talk</a:t>
            </a:r>
          </a:p>
          <a:p>
            <a:endParaRPr lang="en-US" sz="3200" dirty="0"/>
          </a:p>
          <a:p>
            <a:r>
              <a:rPr lang="en-US" sz="3200" dirty="0"/>
              <a:t> &gt;&gt;&gt; When an incident puts pressure on a company threat hunting program get a boost (or a start, depends on the case).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1742401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47" y="627529"/>
            <a:ext cx="7660341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Setting up the (incident) scene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0" y="2043952"/>
            <a:ext cx="8979170" cy="2510857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and orientation</a:t>
            </a:r>
          </a:p>
          <a:p>
            <a:r>
              <a:rPr lang="en-US" sz="2800" b="1" dirty="0"/>
              <a:t>First customer meeting (s)</a:t>
            </a:r>
            <a:endParaRPr lang="en-NL" sz="2800" b="1" dirty="0"/>
          </a:p>
        </p:txBody>
      </p:sp>
      <p:sp>
        <p:nvSpPr>
          <p:cNvPr id="4" name="Rectangle 3" descr="Firefighter">
            <a:extLst>
              <a:ext uri="{FF2B5EF4-FFF2-40B4-BE49-F238E27FC236}">
                <a16:creationId xmlns:a16="http://schemas.microsoft.com/office/drawing/2014/main" id="{FB32A700-1574-1355-5385-94A09F3C6F13}"/>
              </a:ext>
            </a:extLst>
          </p:cNvPr>
          <p:cNvSpPr/>
          <p:nvPr/>
        </p:nvSpPr>
        <p:spPr>
          <a:xfrm>
            <a:off x="1296473" y="677908"/>
            <a:ext cx="562632" cy="56263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17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4D8EDA-1733-4E6F-9F25-C4234909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2553EA-AB00-4085-AB5D-999AB77B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4018-DA59-4838-BDC5-2AD8CD72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D393-52B8-E736-1485-29E4B942A802}"/>
              </a:ext>
            </a:extLst>
          </p:cNvPr>
          <p:cNvSpPr txBox="1"/>
          <p:nvPr/>
        </p:nvSpPr>
        <p:spPr>
          <a:xfrm>
            <a:off x="1264024" y="1156447"/>
            <a:ext cx="7377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(a)Typical scenario for a security incident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(security related) logs in SIEM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correlations in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EDR licensed and updated to include full command line logging and relevant intel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…so, we can start hunting and solve our incident! 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111202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502A53-133A-72BF-3E63-904E1A64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E0091-AF07-F7AD-3DDF-B00D32FC31D4}"/>
              </a:ext>
            </a:extLst>
          </p:cNvPr>
          <p:cNvSpPr txBox="1"/>
          <p:nvPr/>
        </p:nvSpPr>
        <p:spPr>
          <a:xfrm>
            <a:off x="7056404" y="1581572"/>
            <a:ext cx="43705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Isn’t it?</a:t>
            </a:r>
          </a:p>
          <a:p>
            <a:endParaRPr lang="en-US" sz="3600" b="1" dirty="0"/>
          </a:p>
          <a:p>
            <a:r>
              <a:rPr lang="en-US" sz="3600" b="1" dirty="0"/>
              <a:t>Did this ever happen to you?</a:t>
            </a:r>
          </a:p>
          <a:p>
            <a:r>
              <a:rPr lang="en-US" sz="3600" b="1" dirty="0"/>
              <a:t>(or outside let’s say if you work for the top X banks in the country)</a:t>
            </a:r>
            <a:endParaRPr lang="en-NL" sz="3600" b="1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F71-A520-9DF7-0CA5-B71BC58A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One should be happy if</a:t>
            </a:r>
            <a:endParaRPr lang="en-N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8FB8-0931-B315-F6A1-79E12420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0" y="2043952"/>
            <a:ext cx="8979170" cy="2510857"/>
          </a:xfrm>
        </p:spPr>
        <p:txBody>
          <a:bodyPr>
            <a:noAutofit/>
          </a:bodyPr>
          <a:lstStyle/>
          <a:p>
            <a:r>
              <a:rPr lang="en-US" sz="2800" b="1" dirty="0"/>
              <a:t>There IS a SIEM</a:t>
            </a:r>
          </a:p>
          <a:p>
            <a:r>
              <a:rPr lang="en-US" sz="2800" b="1" dirty="0"/>
              <a:t>There IS an EDR</a:t>
            </a:r>
          </a:p>
          <a:p>
            <a:r>
              <a:rPr lang="en-US" sz="2800" b="1" dirty="0"/>
              <a:t>The SIEM has default correlations in place and has a minima of sources like EDR alerts, firewall logs</a:t>
            </a:r>
            <a:endParaRPr lang="en-NL" sz="2800" b="1" dirty="0"/>
          </a:p>
        </p:txBody>
      </p:sp>
      <p:pic>
        <p:nvPicPr>
          <p:cNvPr id="5" name="Picture 4" descr="A pair of purple sunglasses&#10;&#10;Description automatically generated with low confidence">
            <a:extLst>
              <a:ext uri="{FF2B5EF4-FFF2-40B4-BE49-F238E27FC236}">
                <a16:creationId xmlns:a16="http://schemas.microsoft.com/office/drawing/2014/main" id="{8E2734CB-5D83-459B-490A-374BE6A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424" y="5236246"/>
            <a:ext cx="3171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370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1660</Words>
  <Application>Microsoft Office PowerPoint</Application>
  <PresentationFormat>Widescreen</PresentationFormat>
  <Paragraphs>157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Franklin Gothic Book</vt:lpstr>
      <vt:lpstr>Crop</vt:lpstr>
      <vt:lpstr>Threat hunting</vt:lpstr>
      <vt:lpstr>PowerPoint Presentation</vt:lpstr>
      <vt:lpstr>Intro</vt:lpstr>
      <vt:lpstr>When do people hunt?</vt:lpstr>
      <vt:lpstr>PowerPoint Presentation</vt:lpstr>
      <vt:lpstr>Setting up the (incident) scene</vt:lpstr>
      <vt:lpstr>PowerPoint Presentation</vt:lpstr>
      <vt:lpstr>PowerPoint Presentation</vt:lpstr>
      <vt:lpstr>One should be happy if</vt:lpstr>
      <vt:lpstr>Typical dreams crushers</vt:lpstr>
      <vt:lpstr>PowerPoint Presentation</vt:lpstr>
      <vt:lpstr>PowerPoint Presentation</vt:lpstr>
      <vt:lpstr>AND DON’T FORGET…</vt:lpstr>
      <vt:lpstr>PowerPoint Presentation</vt:lpstr>
      <vt:lpstr>What is this large data transfer?</vt:lpstr>
      <vt:lpstr>What about Jim in sales? What about Joel in HR? What do you think they have in common?   </vt:lpstr>
      <vt:lpstr>PowerPoint Presentation</vt:lpstr>
      <vt:lpstr>The wonders of shadow IT ! … yet another TCP 443 flow</vt:lpstr>
      <vt:lpstr>What do you do as a security incident investigator?</vt:lpstr>
      <vt:lpstr>Which one is the best tool to record your finding? </vt:lpstr>
      <vt:lpstr>UTC!!!  </vt:lpstr>
      <vt:lpstr>Let’s go hunting</vt:lpstr>
      <vt:lpstr>BACK to our siem  </vt:lpstr>
      <vt:lpstr>Few things to keep in mind</vt:lpstr>
      <vt:lpstr>PowerPoint Presentation</vt:lpstr>
      <vt:lpstr>Syntax</vt:lpstr>
      <vt:lpstr>PowerPoint Presentation</vt:lpstr>
      <vt:lpstr>Few other hunts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hunting</vt:lpstr>
      <vt:lpstr>PowerPoint Presentation</vt:lpstr>
      <vt:lpstr>Worth considering</vt:lpstr>
      <vt:lpstr>PowerPoint Presentation</vt:lpstr>
      <vt:lpstr>Also… SEGMENTATION!</vt:lpstr>
      <vt:lpstr>Quick win!</vt:lpstr>
      <vt:lpstr>PowerPoint Presentation</vt:lpstr>
      <vt:lpstr>PowerPoint Presentation</vt:lpstr>
      <vt:lpstr>BONUS!</vt:lpstr>
      <vt:lpstr>Don’t get hunted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hunting</dc:title>
  <dc:creator>Daniela Zamfiroiu | One Zero IT</dc:creator>
  <cp:lastModifiedBy>Daniela Zamfiroiu | One Zero IT</cp:lastModifiedBy>
  <cp:revision>27</cp:revision>
  <dcterms:created xsi:type="dcterms:W3CDTF">2022-09-04T09:03:12Z</dcterms:created>
  <dcterms:modified xsi:type="dcterms:W3CDTF">2022-09-05T10:02:05Z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